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164" r:id="rId2"/>
    <p:sldId id="1165" r:id="rId3"/>
    <p:sldId id="1179" r:id="rId4"/>
    <p:sldId id="1166" r:id="rId5"/>
    <p:sldId id="1167" r:id="rId6"/>
    <p:sldId id="1168" r:id="rId7"/>
    <p:sldId id="1169" r:id="rId8"/>
    <p:sldId id="1170" r:id="rId9"/>
    <p:sldId id="1171" r:id="rId10"/>
    <p:sldId id="1172" r:id="rId11"/>
    <p:sldId id="1173" r:id="rId12"/>
    <p:sldId id="1174" r:id="rId13"/>
    <p:sldId id="1175" r:id="rId14"/>
    <p:sldId id="1176" r:id="rId15"/>
    <p:sldId id="1177" r:id="rId16"/>
    <p:sldId id="1097" r:id="rId17"/>
    <p:sldId id="1091" r:id="rId18"/>
    <p:sldId id="1098" r:id="rId19"/>
    <p:sldId id="845" r:id="rId20"/>
    <p:sldId id="846" r:id="rId21"/>
    <p:sldId id="847" r:id="rId22"/>
    <p:sldId id="586" r:id="rId23"/>
    <p:sldId id="587" r:id="rId24"/>
    <p:sldId id="1180" r:id="rId25"/>
    <p:sldId id="1106" r:id="rId26"/>
    <p:sldId id="1107" r:id="rId27"/>
    <p:sldId id="1181" r:id="rId28"/>
    <p:sldId id="456" r:id="rId29"/>
    <p:sldId id="781" r:id="rId30"/>
    <p:sldId id="674" r:id="rId31"/>
    <p:sldId id="1182" r:id="rId32"/>
    <p:sldId id="1109" r:id="rId33"/>
    <p:sldId id="1110" r:id="rId34"/>
    <p:sldId id="1112" r:id="rId35"/>
    <p:sldId id="1116" r:id="rId36"/>
    <p:sldId id="854" r:id="rId37"/>
    <p:sldId id="855" r:id="rId38"/>
    <p:sldId id="862" r:id="rId39"/>
    <p:sldId id="863" r:id="rId40"/>
    <p:sldId id="864" r:id="rId41"/>
    <p:sldId id="1113" r:id="rId42"/>
    <p:sldId id="1117" r:id="rId43"/>
    <p:sldId id="1114" r:id="rId44"/>
    <p:sldId id="1115" r:id="rId45"/>
    <p:sldId id="437" r:id="rId46"/>
  </p:sldIdLst>
  <p:sldSz cx="9144000" cy="6858000" type="screen4x3"/>
  <p:notesSz cx="6781800" cy="99187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85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-Caroline CLEMENT" initials="M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665"/>
    <a:srgbClr val="003399"/>
    <a:srgbClr val="DCE6F2"/>
    <a:srgbClr val="86B54F"/>
    <a:srgbClr val="3872AC"/>
    <a:srgbClr val="70B221"/>
    <a:srgbClr val="E4793C"/>
    <a:srgbClr val="DD9946"/>
    <a:srgbClr val="B3FE62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86381" autoAdjust="0"/>
  </p:normalViewPr>
  <p:slideViewPr>
    <p:cSldViewPr>
      <p:cViewPr varScale="1">
        <p:scale>
          <a:sx n="74" d="100"/>
          <a:sy n="74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00" y="-84"/>
      </p:cViewPr>
      <p:guideLst>
        <p:guide orient="horz" pos="3125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ea typeface="MS PGothic" pitchFamily="34" charset="-128"/>
              </a:defRPr>
            </a:lvl1pPr>
          </a:lstStyle>
          <a:p>
            <a:pPr>
              <a:defRPr/>
            </a:pPr>
            <a:fld id="{32169931-FB17-4619-9914-50401E0F2B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2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6AB60251-171C-4210-80AE-F8F8237EAC81}" type="datetimeFigureOut">
              <a:rPr lang="fr-FR"/>
              <a:pPr>
                <a:defRPr/>
              </a:pPr>
              <a:t>30/05/2017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60938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7864" y="4711701"/>
            <a:ext cx="5426075" cy="4462463"/>
          </a:xfrm>
          <a:prstGeom prst="rect">
            <a:avLst/>
          </a:prstGeom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0225"/>
            <a:ext cx="2938463" cy="496888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1750" y="9420225"/>
            <a:ext cx="2938463" cy="496888"/>
          </a:xfrm>
          <a:prstGeom prst="rect">
            <a:avLst/>
          </a:prstGeom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B0F19B30-1225-4D60-B686-6C04E83223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8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38541" indent="-284054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36216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590704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45190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499677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54163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408650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63137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08FE5BAB-0844-4E14-937E-C60DF5955B6A}" type="slidenum">
              <a:rPr lang="fr-FR" altLang="fr-FR" sz="1200"/>
              <a:pPr/>
              <a:t>18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30301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38541" indent="-284054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36216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590704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45190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499677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54163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408650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63137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08FE5BAB-0844-4E14-937E-C60DF5955B6A}" type="slidenum">
              <a:rPr lang="fr-FR" altLang="fr-FR" sz="1200"/>
              <a:pPr/>
              <a:t>19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83716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34183" indent="-282378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29513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581319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33123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484928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36734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388539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40344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08FE5BAB-0844-4E14-937E-C60DF5955B6A}" type="slidenum">
              <a:rPr lang="fr-FR" altLang="fr-FR" sz="1200"/>
              <a:pPr/>
              <a:t>20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07751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42925" indent="-285740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42960" indent="-22859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600144" indent="-22859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57328" indent="-22859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514513" indent="-22859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71696" indent="-22859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428881" indent="-22859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86064" indent="-22859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08FE5BAB-0844-4E14-937E-C60DF5955B6A}" type="slidenum">
              <a:rPr lang="fr-FR" altLang="fr-FR" sz="1200"/>
              <a:pPr/>
              <a:t>21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50181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42925" indent="-285740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42960" indent="-22859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600144" indent="-22859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57328" indent="-22859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514513" indent="-22859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71696" indent="-22859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428881" indent="-22859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86064" indent="-22859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27E91569-DC92-4A90-B326-D3E0F702A20F}" type="slidenum">
              <a:rPr lang="fr-FR" altLang="fr-FR" sz="1200"/>
              <a:pPr/>
              <a:t>27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26143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34183" indent="-282378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29513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581319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33123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484928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36734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388539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40344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27E91569-DC92-4A90-B326-D3E0F702A20F}" type="slidenum">
              <a:rPr lang="fr-FR" altLang="fr-FR" sz="1200"/>
              <a:pPr/>
              <a:t>32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60634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34183" indent="-282378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29513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581319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33123" indent="-225902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484928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36734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388539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40344" indent="-225902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27E91569-DC92-4A90-B326-D3E0F702A20F}" type="slidenum">
              <a:rPr lang="fr-FR" altLang="fr-FR" sz="1200"/>
              <a:pPr/>
              <a:t>33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77083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38541" indent="-284054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36216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590704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45190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499677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54163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408650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63137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27E91569-DC92-4A90-B326-D3E0F702A20F}" type="slidenum">
              <a:rPr lang="fr-FR" altLang="fr-FR" sz="1200"/>
              <a:pPr/>
              <a:t>35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51003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1pPr>
            <a:lvl2pPr marL="738541" indent="-284054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2pPr>
            <a:lvl3pPr marL="1136216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3pPr>
            <a:lvl4pPr marL="1590704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4pPr>
            <a:lvl5pPr marL="2045190" indent="-227243"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5pPr>
            <a:lvl6pPr marL="2499677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6pPr>
            <a:lvl7pPr marL="2954163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7pPr>
            <a:lvl8pPr marL="3408650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8pPr>
            <a:lvl9pPr marL="3863137" indent="-22724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ＭＳ Ｐゴシック" pitchFamily="34" charset="-128"/>
              </a:defRPr>
            </a:lvl9pPr>
          </a:lstStyle>
          <a:p>
            <a:fld id="{27E91569-DC92-4A90-B326-D3E0F702A20F}" type="slidenum">
              <a:rPr lang="fr-FR" altLang="fr-FR" sz="1200"/>
              <a:pPr/>
              <a:t>42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18134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5" name="Line 50"/>
          <p:cNvSpPr>
            <a:spLocks noChangeShapeType="1"/>
          </p:cNvSpPr>
          <p:nvPr userDrawn="1"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6" name="Line 60"/>
          <p:cNvSpPr>
            <a:spLocks noChangeShapeType="1"/>
          </p:cNvSpPr>
          <p:nvPr userDrawn="1"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7" name="Line 61"/>
          <p:cNvSpPr>
            <a:spLocks noChangeShapeType="1"/>
          </p:cNvSpPr>
          <p:nvPr userDrawn="1"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8" name="Line 62"/>
          <p:cNvSpPr>
            <a:spLocks noChangeShapeType="1"/>
          </p:cNvSpPr>
          <p:nvPr userDrawn="1"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9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10" name="Line 64"/>
          <p:cNvSpPr>
            <a:spLocks noChangeShapeType="1"/>
          </p:cNvSpPr>
          <p:nvPr userDrawn="1"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11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pic>
        <p:nvPicPr>
          <p:cNvPr id="12" name="Image 19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133600"/>
            <a:ext cx="4724400" cy="1752600"/>
          </a:xfrm>
        </p:spPr>
        <p:txBody>
          <a:bodyPr/>
          <a:lstStyle>
            <a:lvl1pPr algn="ctr">
              <a:defRPr sz="28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 dirty="0"/>
              <a:t>Cliquez et modifiez le titre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4724400" cy="1219200"/>
          </a:xfrm>
        </p:spPr>
        <p:txBody>
          <a:bodyPr anchor="b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Cliquez pour modifier le style des sous-titres du masque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381750"/>
            <a:ext cx="43338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4035-0E83-4B11-BCE9-E14833E0DC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1981200" y="6324600"/>
            <a:ext cx="1905000" cy="457200"/>
          </a:xfrm>
        </p:spPr>
        <p:txBody>
          <a:bodyPr/>
          <a:lstStyle>
            <a:lvl1pPr>
              <a:defRPr sz="1000"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>
              <a:defRPr sz="10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0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6"/>
          <p:cNvSpPr>
            <a:spLocks noChangeShapeType="1"/>
          </p:cNvSpPr>
          <p:nvPr userDrawn="1"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pic>
        <p:nvPicPr>
          <p:cNvPr id="5" name="Image 10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7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7675" indent="-265113"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62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42350" y="6537325"/>
            <a:ext cx="3778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FE25-F8A7-43F5-B86E-9B61EB81DFC0}" type="slidenum">
              <a:rPr lang="fr-FR"/>
              <a:pPr>
                <a:defRPr/>
              </a:pPr>
              <a:t>‹N°›</a:t>
            </a:fld>
            <a:endParaRPr lang="fr-FR">
              <a:latin typeface="Verdana Bold" pitchFamily="8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6"/>
          <p:cNvSpPr>
            <a:spLocks noChangeShapeType="1"/>
          </p:cNvSpPr>
          <p:nvPr userDrawn="1"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pic>
        <p:nvPicPr>
          <p:cNvPr id="4" name="Image 10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6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684213" y="1989138"/>
            <a:ext cx="77739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baseline="0">
                <a:latin typeface="Arial" pitchFamily="34" charset="0"/>
              </a:rPr>
              <a:t>Cliquez pour ajouter du texte</a:t>
            </a: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 baseline="0">
              <a:latin typeface="Arial" pitchFamily="34" charset="0"/>
            </a:endParaRPr>
          </a:p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62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E3F6-BE06-4C38-8EE4-A0CAFB80D912}" type="slidenum">
              <a:rPr lang="fr-FR"/>
              <a:pPr>
                <a:defRPr/>
              </a:pPr>
              <a:t>‹N°›</a:t>
            </a:fld>
            <a:endParaRPr lang="fr-FR">
              <a:latin typeface="Verdana Bold" pitchFamily="8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7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7815-5D44-4C4A-A8A3-3721926494AB}" type="slidenum">
              <a:rPr lang="fr-FR"/>
              <a:pPr>
                <a:defRPr/>
              </a:pPr>
              <a:t>‹N°›</a:t>
            </a:fld>
            <a:endParaRPr lang="fr-FR">
              <a:latin typeface="Verdana Bold" pitchFamily="8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6"/>
          <p:cNvSpPr>
            <a:spLocks noChangeShapeType="1"/>
          </p:cNvSpPr>
          <p:nvPr userDrawn="1"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pic>
        <p:nvPicPr>
          <p:cNvPr id="6" name="Image 10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8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632200" cy="3657600"/>
          </a:xfrm>
        </p:spPr>
        <p:txBody>
          <a:bodyPr/>
          <a:lstStyle>
            <a:lvl1pPr marL="447675" indent="-35560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46600" y="2133600"/>
            <a:ext cx="3632200" cy="3657600"/>
          </a:xfrm>
        </p:spPr>
        <p:txBody>
          <a:bodyPr/>
          <a:lstStyle>
            <a:lvl1pPr marL="447675" indent="-35560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562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9708-7A8B-4BAF-9856-7BC4414D3630}" type="slidenum">
              <a:rPr lang="fr-FR"/>
              <a:pPr>
                <a:defRPr/>
              </a:pPr>
              <a:t>‹N°›</a:t>
            </a:fld>
            <a:endParaRPr lang="fr-FR">
              <a:latin typeface="Verdana Bold" pitchFamily="8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3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6"/>
          <p:cNvSpPr>
            <a:spLocks noChangeShapeType="1"/>
          </p:cNvSpPr>
          <p:nvPr userDrawn="1"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pic>
        <p:nvPicPr>
          <p:cNvPr id="8" name="Image 10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10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201219"/>
          </a:xfrm>
        </p:spPr>
        <p:txBody>
          <a:bodyPr/>
          <a:lstStyle>
            <a:lvl1pPr marL="342900" indent="-25082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 marL="342900" indent="-25082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62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71A9-D5F8-4736-8C22-C2011F00EC40}" type="slidenum">
              <a:rPr lang="fr-FR"/>
              <a:pPr>
                <a:defRPr/>
              </a:pPr>
              <a:t>‹N°›</a:t>
            </a:fld>
            <a:endParaRPr lang="fr-FR">
              <a:latin typeface="Verdana Bold" pitchFamily="8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2936875"/>
            <a:ext cx="47879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2936875"/>
            <a:ext cx="47879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9" name="Image 19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Line 8"/>
          <p:cNvSpPr>
            <a:spLocks noChangeShapeType="1"/>
          </p:cNvSpPr>
          <p:nvPr userDrawn="1"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Line 50"/>
          <p:cNvSpPr>
            <a:spLocks noChangeShapeType="1"/>
          </p:cNvSpPr>
          <p:nvPr userDrawn="1"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Line 60"/>
          <p:cNvSpPr>
            <a:spLocks noChangeShapeType="1"/>
          </p:cNvSpPr>
          <p:nvPr userDrawn="1"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Line 61"/>
          <p:cNvSpPr>
            <a:spLocks noChangeShapeType="1"/>
          </p:cNvSpPr>
          <p:nvPr userDrawn="1"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Line 62"/>
          <p:cNvSpPr>
            <a:spLocks noChangeShapeType="1"/>
          </p:cNvSpPr>
          <p:nvPr userDrawn="1"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Line 64"/>
          <p:cNvSpPr>
            <a:spLocks noChangeShapeType="1"/>
          </p:cNvSpPr>
          <p:nvPr userDrawn="1"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fr-FR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648200"/>
            <a:ext cx="5791200" cy="457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218266"/>
            <a:ext cx="4724400" cy="537633"/>
          </a:xfrm>
        </p:spPr>
        <p:txBody>
          <a:bodyPr/>
          <a:lstStyle>
            <a:lvl1pPr algn="l">
              <a:defRPr sz="22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A03C-D906-4227-A3E0-A933D44E8C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9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0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1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7F3-737F-48D3-8E4A-A8B37C29A1FF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7540" y="6284168"/>
            <a:ext cx="2376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4339-607F-449F-9F9D-0433E66081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0960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41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4E455D"/>
                </a:solidFill>
                <a:latin typeface="Arial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0925" y="6524625"/>
            <a:ext cx="365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aseline="0">
                <a:solidFill>
                  <a:srgbClr val="4E455D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2858D37-5502-49ED-8F8E-61655BEFD3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50" name="Line 26"/>
          <p:cNvSpPr>
            <a:spLocks noChangeShapeType="1"/>
          </p:cNvSpPr>
          <p:nvPr userDrawn="1"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pic>
        <p:nvPicPr>
          <p:cNvPr id="1031" name="Image 5" descr="logo-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15" name="Line 65"/>
          <p:cNvSpPr>
            <a:spLocks noChangeShapeType="1"/>
          </p:cNvSpPr>
          <p:nvPr userDrawn="1"/>
        </p:nvSpPr>
        <p:spPr bwMode="auto">
          <a:xfrm rot="-54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5" r:id="rId7"/>
    <p:sldLayoutId id="214748435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old"/>
          <a:ea typeface="ＭＳ Ｐゴシック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old" charset="0"/>
          <a:ea typeface="ＭＳ Ｐゴシック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old" charset="0"/>
          <a:ea typeface="ＭＳ Ｐゴシック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old" charset="0"/>
          <a:ea typeface="ＭＳ Ｐゴシック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Bold" charset="0"/>
          <a:ea typeface="ＭＳ Ｐゴシック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9pPr>
    </p:titleStyle>
    <p:bodyStyle>
      <a:lvl1pPr marL="342900" indent="-57150" algn="l" rtl="0" eaLnBrk="0" fontAlgn="base" hangingPunct="0">
        <a:spcBef>
          <a:spcPct val="20000"/>
        </a:spcBef>
        <a:spcAft>
          <a:spcPct val="0"/>
        </a:spcAft>
        <a:buClr>
          <a:srgbClr val="E4793C"/>
        </a:buClr>
        <a:buFont typeface="Arial" pitchFamily="34" charset="0"/>
        <a:buChar char="●"/>
        <a:defRPr sz="2500">
          <a:solidFill>
            <a:srgbClr val="4E455D"/>
          </a:solidFill>
          <a:latin typeface="+mn-lt"/>
          <a:ea typeface="ＭＳ Ｐゴシック" pitchFamily="34" charset="-128"/>
          <a:cs typeface="MS PGothic" charset="0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rgbClr val="86B54F"/>
        </a:buClr>
        <a:buSzPct val="100000"/>
        <a:buFont typeface="Arial" pitchFamily="34" charset="0"/>
        <a:buChar char="●"/>
        <a:defRPr sz="2200">
          <a:solidFill>
            <a:srgbClr val="4E455D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190500" algn="l" rtl="0" eaLnBrk="0" fontAlgn="base" hangingPunct="0">
        <a:spcBef>
          <a:spcPct val="20000"/>
        </a:spcBef>
        <a:spcAft>
          <a:spcPct val="0"/>
        </a:spcAft>
        <a:buClr>
          <a:srgbClr val="02A7D5"/>
        </a:buClr>
        <a:buFont typeface="Arial" pitchFamily="34" charset="0"/>
        <a:buChar char="●"/>
        <a:defRPr>
          <a:solidFill>
            <a:srgbClr val="4E455D"/>
          </a:solidFill>
          <a:latin typeface="+mn-lt"/>
          <a:ea typeface="ＭＳ Ｐゴシック" pitchFamily="34" charset="-128"/>
          <a:cs typeface="MS PGothic" charset="0"/>
        </a:defRPr>
      </a:lvl3pPr>
      <a:lvl4pPr marL="1619250" indent="-190500" algn="l" rtl="0" eaLnBrk="0" fontAlgn="base" hangingPunct="0">
        <a:spcBef>
          <a:spcPct val="20000"/>
        </a:spcBef>
        <a:spcAft>
          <a:spcPct val="0"/>
        </a:spcAft>
        <a:buClr>
          <a:srgbClr val="E4793C"/>
        </a:buClr>
        <a:buFont typeface="Arial" pitchFamily="34" charset="0"/>
        <a:buChar char="●"/>
        <a:defRPr sz="1500">
          <a:solidFill>
            <a:srgbClr val="4E455D"/>
          </a:solidFill>
          <a:latin typeface="+mn-lt"/>
          <a:ea typeface="ＭＳ Ｐゴシック" pitchFamily="34" charset="-128"/>
          <a:cs typeface="MS PGothic" charset="0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lr>
          <a:srgbClr val="86B54F"/>
        </a:buClr>
        <a:buFont typeface="Arial" pitchFamily="34" charset="0"/>
        <a:buChar char="●"/>
        <a:defRPr sz="1500">
          <a:solidFill>
            <a:srgbClr val="4E455D"/>
          </a:solidFill>
          <a:latin typeface="+mn-lt"/>
          <a:ea typeface="ＭＳ Ｐゴシック" pitchFamily="34" charset="-128"/>
          <a:cs typeface="MS PGothic" charset="0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Blip>
          <a:blip r:embed="rId11"/>
        </a:buBlip>
        <a:defRPr sz="1500">
          <a:solidFill>
            <a:srgbClr val="4E455D"/>
          </a:solidFill>
          <a:latin typeface="+mn-lt"/>
          <a:ea typeface="+mn-ea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Blip>
          <a:blip r:embed="rId11"/>
        </a:buBlip>
        <a:defRPr sz="1500">
          <a:solidFill>
            <a:srgbClr val="4E455D"/>
          </a:solidFill>
          <a:latin typeface="+mn-lt"/>
          <a:ea typeface="+mn-ea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Blip>
          <a:blip r:embed="rId11"/>
        </a:buBlip>
        <a:defRPr sz="1500">
          <a:solidFill>
            <a:srgbClr val="4E455D"/>
          </a:solidFill>
          <a:latin typeface="+mn-lt"/>
          <a:ea typeface="+mn-ea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Blip>
          <a:blip r:embed="rId11"/>
        </a:buBlip>
        <a:defRPr sz="1500">
          <a:solidFill>
            <a:srgbClr val="4E455D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-securise.atih.sante.f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tm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ansante.f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-sante.gouv.fr/professionnels/gerer-un-etablissement-de-sante-medico-social/groupements-hospitaliers-de-territoire/gh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www.atih.sante.fr/organisation-territoriale-des-soins/groupements-hospitaliers-de-territoir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2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3509265"/>
            <a:ext cx="5760640" cy="164792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dirty="0" smtClean="0"/>
              <a:t>Restitutions des données hospitalières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000" i="1" dirty="0">
                <a:solidFill>
                  <a:schemeClr val="tx1"/>
                </a:solidFill>
              </a:rPr>
              <a:t>Paris Healthcare </a:t>
            </a:r>
            <a:r>
              <a:rPr lang="fr-FR" sz="2000" i="1" dirty="0" err="1">
                <a:solidFill>
                  <a:schemeClr val="tx1"/>
                </a:solidFill>
              </a:rPr>
              <a:t>Week</a:t>
            </a:r>
            <a:r>
              <a:rPr lang="fr-FR" sz="2000" i="1" dirty="0">
                <a:solidFill>
                  <a:schemeClr val="tx1"/>
                </a:solidFill>
              </a:rPr>
              <a:t> 2017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500" i="1" dirty="0" smtClean="0">
                <a:solidFill>
                  <a:schemeClr val="accent2"/>
                </a:solidFill>
              </a:rPr>
              <a:t>Françoise Bourgoin, ATIH</a:t>
            </a:r>
            <a:r>
              <a:rPr lang="fr-FR" i="1" dirty="0">
                <a:solidFill>
                  <a:schemeClr val="accent2"/>
                </a:solidFill>
              </a:rPr>
              <a:t/>
            </a:r>
            <a:br>
              <a:rPr lang="fr-FR" i="1" dirty="0">
                <a:solidFill>
                  <a:schemeClr val="accent2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83387-5189-43E3-AF89-CE5E5E0F0CB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2133600"/>
            <a:ext cx="5400600" cy="1752600"/>
          </a:xfrm>
        </p:spPr>
        <p:txBody>
          <a:bodyPr/>
          <a:lstStyle/>
          <a:p>
            <a:r>
              <a:rPr lang="fr-FR" b="1" dirty="0" smtClean="0">
                <a:solidFill>
                  <a:srgbClr val="86B54F"/>
                </a:solidFill>
              </a:rPr>
              <a:t>Zoom sur le serveur ATIH</a:t>
            </a:r>
            <a:endParaRPr lang="fr-FR" b="1" dirty="0">
              <a:solidFill>
                <a:srgbClr val="86B54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6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Grands 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102" y="2074898"/>
            <a:ext cx="7560840" cy="3657600"/>
          </a:xfrm>
        </p:spPr>
        <p:txBody>
          <a:bodyPr/>
          <a:lstStyle/>
          <a:p>
            <a:pPr marL="182562" indent="0" eaLnBrk="0" hangingPunct="0">
              <a:buClr>
                <a:srgbClr val="E4793C"/>
              </a:buClr>
              <a:buNone/>
            </a:pPr>
            <a:r>
              <a:rPr lang="fr-FR" sz="2300" i="1" dirty="0">
                <a:hlinkClick r:id="rId2"/>
              </a:rPr>
              <a:t>https://</a:t>
            </a:r>
            <a:r>
              <a:rPr lang="fr-FR" sz="2300" i="1" dirty="0" smtClean="0">
                <a:hlinkClick r:id="rId2"/>
              </a:rPr>
              <a:t>acces-securise.atih.sante.fr</a:t>
            </a:r>
            <a:endParaRPr lang="fr-FR" sz="2300" i="1" dirty="0" smtClean="0"/>
          </a:p>
          <a:p>
            <a:pPr marL="182562" indent="0" eaLnBrk="0" hangingPunct="0">
              <a:buClr>
                <a:srgbClr val="E4793C"/>
              </a:buClr>
              <a:buNone/>
            </a:pPr>
            <a:endParaRPr lang="fr-FR" sz="2400" i="1" dirty="0"/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Accès </a:t>
            </a:r>
            <a:r>
              <a:rPr lang="fr-FR" sz="2300" dirty="0">
                <a:ea typeface="ＭＳ Ｐゴシック" pitchFamily="34" charset="-128"/>
              </a:rPr>
              <a:t>centralisé </a:t>
            </a:r>
            <a:r>
              <a:rPr lang="fr-FR" sz="2300" dirty="0" smtClean="0">
                <a:ea typeface="ＭＳ Ｐゴシック" pitchFamily="34" charset="-128"/>
              </a:rPr>
              <a:t>sécurisé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C</a:t>
            </a:r>
            <a:r>
              <a:rPr lang="fr-FR" sz="2300" dirty="0" smtClean="0">
                <a:ea typeface="ＭＳ Ｐゴシック" pitchFamily="34" charset="-128"/>
              </a:rPr>
              <a:t>onnexion </a:t>
            </a:r>
            <a:r>
              <a:rPr lang="fr-FR" sz="2300" dirty="0">
                <a:ea typeface="ＭＳ Ｐゴシック" pitchFamily="34" charset="-128"/>
              </a:rPr>
              <a:t>à un bureau à distance </a:t>
            </a:r>
            <a:endParaRPr lang="fr-FR" sz="2300" dirty="0" smtClean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T</a:t>
            </a:r>
            <a:r>
              <a:rPr lang="fr-FR" sz="2300" dirty="0" smtClean="0">
                <a:ea typeface="ＭＳ Ｐゴシック" pitchFamily="34" charset="-128"/>
              </a:rPr>
              <a:t>raçabilité </a:t>
            </a:r>
            <a:r>
              <a:rPr lang="fr-FR" sz="2300" dirty="0">
                <a:ea typeface="ＭＳ Ｐゴシック" pitchFamily="34" charset="-128"/>
              </a:rPr>
              <a:t>des accès et </a:t>
            </a:r>
            <a:r>
              <a:rPr lang="fr-FR" sz="2300" dirty="0" smtClean="0">
                <a:ea typeface="ＭＳ Ｐゴシック" pitchFamily="34" charset="-128"/>
              </a:rPr>
              <a:t>des traitements réalisés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Système </a:t>
            </a:r>
            <a:r>
              <a:rPr lang="fr-FR" sz="2300" dirty="0">
                <a:ea typeface="ＭＳ Ｐゴシック" pitchFamily="34" charset="-128"/>
              </a:rPr>
              <a:t>d’authentification forte via un jeton </a:t>
            </a:r>
            <a:r>
              <a:rPr lang="fr-FR" sz="2300" dirty="0" smtClean="0">
                <a:ea typeface="ＭＳ Ｐゴシック" pitchFamily="34" charset="-128"/>
              </a:rPr>
              <a:t>personnel «</a:t>
            </a:r>
            <a:r>
              <a:rPr lang="fr-FR" sz="2300" dirty="0">
                <a:ea typeface="ＭＳ Ｐゴシック" pitchFamily="34" charset="-128"/>
              </a:rPr>
              <a:t> </a:t>
            </a:r>
            <a:r>
              <a:rPr lang="fr-FR" sz="2300" dirty="0" err="1">
                <a:ea typeface="ＭＳ Ｐゴシック" pitchFamily="34" charset="-128"/>
              </a:rPr>
              <a:t>token</a:t>
            </a:r>
            <a:r>
              <a:rPr lang="fr-FR" sz="2300" dirty="0">
                <a:ea typeface="ＭＳ Ｐゴシック" pitchFamily="34" charset="-128"/>
              </a:rPr>
              <a:t> </a:t>
            </a:r>
            <a:r>
              <a:rPr lang="fr-FR" sz="2300" dirty="0" smtClean="0">
                <a:ea typeface="ＭＳ Ｐゴシック" pitchFamily="34" charset="-128"/>
              </a:rPr>
              <a:t>»</a:t>
            </a: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17768" y="6412904"/>
            <a:ext cx="418728" cy="472480"/>
          </a:xfrm>
        </p:spPr>
        <p:txBody>
          <a:bodyPr/>
          <a:lstStyle/>
          <a:p>
            <a:fld id="{2AB83387-5189-43E3-AF89-CE5E5E0F0CB5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0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259016" cy="992188"/>
          </a:xfrm>
        </p:spPr>
        <p:txBody>
          <a:bodyPr/>
          <a:lstStyle/>
          <a:p>
            <a:r>
              <a:rPr lang="fr-FR" dirty="0" smtClean="0"/>
              <a:t>Modalités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0848"/>
            <a:ext cx="7560840" cy="3657600"/>
          </a:xfrm>
        </p:spPr>
        <p:txBody>
          <a:bodyPr/>
          <a:lstStyle/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Un logiciel unique d’interrogation : </a:t>
            </a:r>
            <a:r>
              <a:rPr lang="fr-FR" sz="2300" dirty="0" smtClean="0">
                <a:ea typeface="ＭＳ Ｐゴシック" pitchFamily="34" charset="-128"/>
              </a:rPr>
              <a:t>SAS </a:t>
            </a:r>
            <a:r>
              <a:rPr lang="fr-FR" sz="2300" dirty="0">
                <a:ea typeface="ＭＳ Ｐゴシック" pitchFamily="34" charset="-128"/>
              </a:rPr>
              <a:t>Enterprise Guide (SEG</a:t>
            </a:r>
            <a:r>
              <a:rPr lang="fr-FR" sz="2300" dirty="0" smtClean="0">
                <a:ea typeface="ＭＳ Ｐゴシック" pitchFamily="34" charset="-128"/>
              </a:rPr>
              <a:t>)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Des bases de données structurées et </a:t>
            </a:r>
            <a:r>
              <a:rPr lang="fr-FR" sz="2300" dirty="0" smtClean="0">
                <a:ea typeface="ＭＳ Ｐゴシック" pitchFamily="34" charset="-128"/>
              </a:rPr>
              <a:t>indexées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Un espace </a:t>
            </a:r>
            <a:r>
              <a:rPr lang="fr-FR" sz="2300" dirty="0">
                <a:ea typeface="ＭＳ Ｐゴシック" pitchFamily="34" charset="-128"/>
              </a:rPr>
              <a:t>dédié sur le </a:t>
            </a:r>
            <a:r>
              <a:rPr lang="fr-FR" sz="2300" dirty="0" smtClean="0">
                <a:ea typeface="ＭＳ Ｐゴシック" pitchFamily="34" charset="-128"/>
              </a:rPr>
              <a:t>serveur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Sessions </a:t>
            </a:r>
            <a:r>
              <a:rPr lang="fr-FR" sz="2300" dirty="0">
                <a:ea typeface="ＭＳ Ｐゴシック" pitchFamily="34" charset="-128"/>
              </a:rPr>
              <a:t>accessibles 24h/24, </a:t>
            </a:r>
            <a:r>
              <a:rPr lang="fr-FR" sz="2300" dirty="0" smtClean="0">
                <a:ea typeface="ＭＳ Ｐゴシック" pitchFamily="34" charset="-128"/>
              </a:rPr>
              <a:t>6j/7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Possibilité </a:t>
            </a:r>
            <a:r>
              <a:rPr lang="fr-FR" sz="2300" dirty="0" smtClean="0">
                <a:ea typeface="ＭＳ Ｐゴシック" pitchFamily="34" charset="-128"/>
              </a:rPr>
              <a:t>d’import </a:t>
            </a:r>
            <a:r>
              <a:rPr lang="fr-FR" sz="2300" dirty="0">
                <a:ea typeface="ＭＳ Ｐゴシック" pitchFamily="34" charset="-128"/>
              </a:rPr>
              <a:t>et </a:t>
            </a:r>
            <a:r>
              <a:rPr lang="fr-FR" sz="2300" dirty="0" smtClean="0">
                <a:ea typeface="ＭＳ Ｐゴシック" pitchFamily="34" charset="-128"/>
              </a:rPr>
              <a:t>d’export </a:t>
            </a:r>
            <a:r>
              <a:rPr lang="fr-FR" sz="2300" dirty="0">
                <a:ea typeface="ＭＳ Ｐゴシック" pitchFamily="34" charset="-128"/>
              </a:rPr>
              <a:t>depuis et vers son poste local</a:t>
            </a:r>
          </a:p>
          <a:p>
            <a:pPr>
              <a:buFontTx/>
              <a:buChar char="-"/>
            </a:pP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17768" y="6412904"/>
            <a:ext cx="418728" cy="472480"/>
          </a:xfrm>
        </p:spPr>
        <p:txBody>
          <a:bodyPr/>
          <a:lstStyle/>
          <a:p>
            <a:fld id="{2AB83387-5189-43E3-AF89-CE5E5E0F0CB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6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475040" cy="992188"/>
          </a:xfrm>
        </p:spPr>
        <p:txBody>
          <a:bodyPr/>
          <a:lstStyle/>
          <a:p>
            <a:r>
              <a:rPr lang="fr-FR" dirty="0" smtClean="0"/>
              <a:t>Espaces du serveur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0848"/>
            <a:ext cx="7560840" cy="3657600"/>
          </a:xfrm>
        </p:spPr>
        <p:txBody>
          <a:bodyPr/>
          <a:lstStyle/>
          <a:p>
            <a:pPr marL="182562" lvl="0" indent="0" eaLnBrk="0" hangingPunct="0">
              <a:buClr>
                <a:srgbClr val="E4793C"/>
              </a:buClr>
              <a:buNone/>
            </a:pPr>
            <a:r>
              <a:rPr lang="fr-FR" sz="2300" dirty="0" smtClean="0">
                <a:ea typeface="ＭＳ Ｐゴシック" pitchFamily="34" charset="-128"/>
              </a:rPr>
              <a:t>Deux espaces de travail :</a:t>
            </a:r>
          </a:p>
          <a:p>
            <a:pPr marL="447675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personnel </a:t>
            </a:r>
            <a:r>
              <a:rPr lang="fr-FR" sz="2300" dirty="0" smtClean="0">
                <a:ea typeface="ＭＳ Ｐゴシック" pitchFamily="34" charset="-128"/>
              </a:rPr>
              <a:t>destiné à l’utilisateur</a:t>
            </a:r>
            <a:endParaRPr lang="fr-FR" sz="23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commun à la structure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23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82562" lvl="0" indent="0" eaLnBrk="0" hangingPunct="0">
              <a:buClr>
                <a:srgbClr val="E4793C"/>
              </a:buClr>
              <a:buNone/>
            </a:pPr>
            <a:r>
              <a:rPr lang="fr-FR" sz="2300" dirty="0" smtClean="0">
                <a:solidFill>
                  <a:schemeClr val="tx1"/>
                </a:solidFill>
                <a:ea typeface="ＭＳ Ｐゴシック" pitchFamily="34" charset="-128"/>
              </a:rPr>
              <a:t>Et un espace documentation.</a:t>
            </a: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17768" y="6381328"/>
            <a:ext cx="418728" cy="400472"/>
          </a:xfrm>
        </p:spPr>
        <p:txBody>
          <a:bodyPr/>
          <a:lstStyle/>
          <a:p>
            <a:fld id="{2AB83387-5189-43E3-AF89-CE5E5E0F0CB5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6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399" y="304800"/>
            <a:ext cx="6763073" cy="992188"/>
          </a:xfrm>
        </p:spPr>
        <p:txBody>
          <a:bodyPr/>
          <a:lstStyle/>
          <a:p>
            <a:r>
              <a:rPr lang="fr-FR" dirty="0" smtClean="0"/>
              <a:t>Espace </a:t>
            </a:r>
            <a:r>
              <a:rPr lang="fr-FR" dirty="0"/>
              <a:t>d</a:t>
            </a:r>
            <a:r>
              <a:rPr lang="fr-FR" dirty="0" smtClean="0"/>
              <a:t>ocumentation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17768" y="6412904"/>
            <a:ext cx="418728" cy="472480"/>
          </a:xfrm>
        </p:spPr>
        <p:txBody>
          <a:bodyPr/>
          <a:lstStyle/>
          <a:p>
            <a:fld id="{2AB83387-5189-43E3-AF89-CE5E5E0F0CB5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1996985"/>
            <a:ext cx="452455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Dictionnaires des données de chaque champ du 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PMSI</a:t>
            </a:r>
          </a:p>
          <a:p>
            <a:pPr marL="904875" lvl="1" indent="-265113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endParaRPr lang="fr-FR" sz="2600" kern="0" dirty="0">
              <a:solidFill>
                <a:srgbClr val="4E455D"/>
              </a:solidFill>
              <a:ea typeface="ＭＳ Ｐゴシック" pitchFamily="34" charset="-128"/>
            </a:endParaRP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Actualités </a:t>
            </a: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et mises à jour classées par 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date</a:t>
            </a: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endParaRPr lang="fr-FR" sz="2600" kern="0" dirty="0">
              <a:solidFill>
                <a:srgbClr val="4E455D"/>
              </a:solidFill>
              <a:ea typeface="ＭＳ Ｐゴシック" pitchFamily="34" charset="-128"/>
            </a:endParaRP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P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rocédures «</a:t>
            </a: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 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d’</a:t>
            </a:r>
            <a:r>
              <a:rPr lang="fr-FR" sz="2600" kern="0" dirty="0" err="1" smtClean="0">
                <a:solidFill>
                  <a:srgbClr val="4E455D"/>
                </a:solidFill>
                <a:ea typeface="ＭＳ Ｐゴシック" pitchFamily="34" charset="-128"/>
              </a:rPr>
              <a:t>autodépannage</a:t>
            </a: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 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»</a:t>
            </a: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endParaRPr lang="fr-FR" sz="2600" kern="0" dirty="0">
              <a:solidFill>
                <a:srgbClr val="4E455D"/>
              </a:solidFill>
              <a:ea typeface="ＭＳ Ｐゴシック" pitchFamily="34" charset="-128"/>
            </a:endParaRP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T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utoriels </a:t>
            </a: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d’aide à l’utilisation d’applications 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disponibles </a:t>
            </a: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sur le 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serveur</a:t>
            </a: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endParaRPr lang="fr-FR" sz="2600" kern="0" dirty="0">
              <a:solidFill>
                <a:srgbClr val="4E455D"/>
              </a:solidFill>
              <a:ea typeface="ＭＳ Ｐゴシック" pitchFamily="34" charset="-128"/>
            </a:endParaRP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Extrait de l’algorithme 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Inca…</a:t>
            </a:r>
            <a:endParaRPr lang="fr-FR" sz="2600" kern="0" dirty="0">
              <a:solidFill>
                <a:srgbClr val="4E455D"/>
              </a:solidFill>
              <a:ea typeface="ＭＳ Ｐゴシック" pitchFamily="34" charset="-128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860032" y="2132856"/>
            <a:ext cx="3672409" cy="2952328"/>
            <a:chOff x="5515709" y="2035118"/>
            <a:chExt cx="3487616" cy="302265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3" t="18151" r="4149"/>
            <a:stretch/>
          </p:blipFill>
          <p:spPr bwMode="auto">
            <a:xfrm>
              <a:off x="5515709" y="2391506"/>
              <a:ext cx="3487616" cy="266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97" b="87723"/>
            <a:stretch/>
          </p:blipFill>
          <p:spPr bwMode="auto">
            <a:xfrm>
              <a:off x="5703610" y="2035118"/>
              <a:ext cx="2886475" cy="46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00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259016" cy="992188"/>
          </a:xfrm>
        </p:spPr>
        <p:txBody>
          <a:bodyPr/>
          <a:lstStyle/>
          <a:p>
            <a:r>
              <a:rPr lang="fr-FR" dirty="0" smtClean="0"/>
              <a:t>Avantages du serveur ATIH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17768" y="6412904"/>
            <a:ext cx="418728" cy="472480"/>
          </a:xfrm>
        </p:spPr>
        <p:txBody>
          <a:bodyPr/>
          <a:lstStyle/>
          <a:p>
            <a:fld id="{2AB83387-5189-43E3-AF89-CE5E5E0F0CB5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99592" y="2208634"/>
            <a:ext cx="597666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endParaRPr lang="fr-FR" sz="2300" kern="0" dirty="0" smtClean="0">
              <a:solidFill>
                <a:srgbClr val="4E455D"/>
              </a:solidFill>
              <a:ea typeface="ＭＳ Ｐゴシック" pitchFamily="34" charset="-128"/>
            </a:endParaRPr>
          </a:p>
          <a:p>
            <a:pPr marL="447675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>
                <a:ea typeface="ＭＳ Ｐゴシック" pitchFamily="34" charset="-128"/>
              </a:rPr>
              <a:t>Bases de données </a:t>
            </a:r>
            <a:r>
              <a:rPr lang="fr-FR" sz="2600" kern="0" dirty="0" smtClean="0">
                <a:ea typeface="ＭＳ Ｐゴシック" pitchFamily="34" charset="-128"/>
              </a:rPr>
              <a:t>structurées</a:t>
            </a:r>
          </a:p>
          <a:p>
            <a:pPr marL="447675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endParaRPr lang="fr-FR" sz="2600" kern="0" dirty="0">
              <a:solidFill>
                <a:srgbClr val="4E455D"/>
              </a:solidFill>
              <a:ea typeface="ＭＳ Ｐゴシック" pitchFamily="34" charset="-128"/>
            </a:endParaRPr>
          </a:p>
          <a:p>
            <a:pPr marL="447675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Optimisation </a:t>
            </a: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des 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temps de traitements</a:t>
            </a: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endParaRPr lang="fr-FR" sz="2600" kern="0" dirty="0" smtClean="0">
              <a:solidFill>
                <a:srgbClr val="4E455D"/>
              </a:solidFill>
              <a:ea typeface="ＭＳ Ｐゴシック" pitchFamily="34" charset="-128"/>
            </a:endParaRP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 smtClean="0">
                <a:ea typeface="ＭＳ Ｐゴシック" pitchFamily="34" charset="-128"/>
              </a:rPr>
              <a:t>Noms de variables homogénéisés </a:t>
            </a: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endParaRPr lang="fr-FR" sz="2600" kern="0" dirty="0" smtClean="0">
              <a:ea typeface="ＭＳ Ｐゴシック" pitchFamily="34" charset="-128"/>
            </a:endParaRPr>
          </a:p>
          <a:p>
            <a:pPr marL="447675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Partage des programmes </a:t>
            </a: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endParaRPr lang="fr-FR" sz="2600" kern="0" dirty="0" smtClean="0">
              <a:ea typeface="ＭＳ Ｐゴシック" pitchFamily="34" charset="-128"/>
            </a:endParaRPr>
          </a:p>
          <a:p>
            <a:pPr marL="447675" lvl="0" indent="-2651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Uniformisation </a:t>
            </a:r>
            <a:r>
              <a:rPr lang="fr-FR" sz="2600" kern="0" dirty="0">
                <a:solidFill>
                  <a:srgbClr val="4E455D"/>
                </a:solidFill>
                <a:ea typeface="ＭＳ Ｐゴシック" pitchFamily="34" charset="-128"/>
              </a:rPr>
              <a:t>sur plusieurs </a:t>
            </a:r>
            <a:r>
              <a:rPr lang="fr-FR" sz="2600" kern="0" dirty="0" smtClean="0">
                <a:solidFill>
                  <a:srgbClr val="4E455D"/>
                </a:solidFill>
                <a:ea typeface="ＭＳ Ｐゴシック" pitchFamily="34" charset="-128"/>
              </a:rPr>
              <a:t>années</a:t>
            </a:r>
          </a:p>
        </p:txBody>
      </p:sp>
    </p:spTree>
    <p:extLst>
      <p:ext uri="{BB962C8B-B14F-4D97-AF65-F5344CB8AC3E}">
        <p14:creationId xmlns:p14="http://schemas.microsoft.com/office/powerpoint/2010/main" val="21651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339752" y="2060848"/>
            <a:ext cx="5152131" cy="2776997"/>
          </a:xfrm>
        </p:spPr>
        <p:txBody>
          <a:bodyPr/>
          <a:lstStyle/>
          <a:p>
            <a:pPr algn="ctr"/>
            <a:r>
              <a:rPr lang="fr-FR" sz="3400" b="1" dirty="0" smtClean="0">
                <a:solidFill>
                  <a:srgbClr val="70B221"/>
                </a:solidFill>
              </a:rPr>
              <a:t>2. ScanSanté</a:t>
            </a:r>
            <a:r>
              <a:rPr lang="fr-FR" sz="3400" dirty="0" smtClean="0">
                <a:solidFill>
                  <a:srgbClr val="00B0F0"/>
                </a:solidFill>
              </a:rPr>
              <a:t/>
            </a:r>
            <a:br>
              <a:rPr lang="fr-FR" sz="3400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endParaRPr lang="fr-FR" sz="2000" b="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4221088"/>
            <a:ext cx="468052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solidFill>
                  <a:schemeClr val="accent4"/>
                </a:solidFill>
                <a:latin typeface="+mn-lt"/>
              </a:rPr>
              <a:t>Quelles </a:t>
            </a:r>
            <a:r>
              <a:rPr lang="fr-FR" sz="3400" b="1" dirty="0">
                <a:solidFill>
                  <a:schemeClr val="accent4"/>
                </a:solidFill>
                <a:latin typeface="Arial Bold"/>
                <a:cs typeface="MS PGothic" charset="0"/>
              </a:rPr>
              <a:t>informations </a:t>
            </a:r>
            <a:r>
              <a:rPr lang="fr-FR" sz="3400" b="1" dirty="0">
                <a:solidFill>
                  <a:schemeClr val="accent4"/>
                </a:solidFill>
                <a:latin typeface="+mn-lt"/>
              </a:rPr>
              <a:t>?</a:t>
            </a:r>
            <a:br>
              <a:rPr lang="fr-FR" sz="3400" b="1" dirty="0">
                <a:solidFill>
                  <a:schemeClr val="accent4"/>
                </a:solidFill>
                <a:latin typeface="+mn-lt"/>
              </a:rPr>
            </a:br>
            <a:r>
              <a:rPr lang="fr-FR" sz="3400" b="1" dirty="0">
                <a:solidFill>
                  <a:schemeClr val="tx2"/>
                </a:solidFill>
                <a:latin typeface="+mn-lt"/>
              </a:rPr>
              <a:t>Comment naviguer ?</a:t>
            </a:r>
          </a:p>
        </p:txBody>
      </p:sp>
    </p:spTree>
    <p:extLst>
      <p:ext uri="{BB962C8B-B14F-4D97-AF65-F5344CB8AC3E}">
        <p14:creationId xmlns:p14="http://schemas.microsoft.com/office/powerpoint/2010/main" val="11447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4339-607F-449F-9F9D-0433E66081C1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e 6"/>
          <p:cNvGrpSpPr/>
          <p:nvPr/>
        </p:nvGrpSpPr>
        <p:grpSpPr>
          <a:xfrm>
            <a:off x="6529388" y="5300595"/>
            <a:ext cx="2435100" cy="1368765"/>
            <a:chOff x="6529388" y="5300595"/>
            <a:chExt cx="2435100" cy="1368765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6529388" y="5569689"/>
              <a:ext cx="2435100" cy="1099671"/>
            </a:xfrm>
            <a:prstGeom prst="roundRect">
              <a:avLst>
                <a:gd name="adj" fmla="val 3637"/>
              </a:avLst>
            </a:prstGeom>
            <a:noFill/>
            <a:ln w="28575">
              <a:solidFill>
                <a:srgbClr val="71B2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6529388" y="5300595"/>
              <a:ext cx="2314925" cy="1164602"/>
              <a:chOff x="6529388" y="5300595"/>
              <a:chExt cx="2314925" cy="1164602"/>
            </a:xfrm>
          </p:grpSpPr>
          <p:sp>
            <p:nvSpPr>
              <p:cNvPr id="67" name="ZoneTexte 66"/>
              <p:cNvSpPr txBox="1"/>
              <p:nvPr/>
            </p:nvSpPr>
            <p:spPr>
              <a:xfrm>
                <a:off x="6680786" y="5900940"/>
                <a:ext cx="2163527" cy="564257"/>
              </a:xfrm>
              <a:prstGeom prst="rect">
                <a:avLst/>
              </a:prstGeom>
              <a:solidFill>
                <a:srgbClr val="5E596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chemeClr val="bg1"/>
                    </a:solidFill>
                    <a:latin typeface="Raleway" panose="020B0003030101060003" pitchFamily="34" charset="0"/>
                  </a:rPr>
                  <a:t>Données de population,</a:t>
                </a:r>
              </a:p>
              <a:p>
                <a:pPr algn="ctr"/>
                <a:r>
                  <a:rPr lang="fr-FR" sz="1600" dirty="0" smtClean="0">
                    <a:solidFill>
                      <a:schemeClr val="bg1"/>
                    </a:solidFill>
                    <a:latin typeface="Raleway" panose="020B0003030101060003" pitchFamily="34" charset="0"/>
                  </a:rPr>
                  <a:t>SAE …</a:t>
                </a:r>
              </a:p>
              <a:p>
                <a:pPr algn="ctr"/>
                <a:endParaRPr lang="fr-FR" sz="1400" dirty="0">
                  <a:solidFill>
                    <a:schemeClr val="bg1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6529388" y="5300595"/>
                <a:ext cx="1300356" cy="256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71B222"/>
                    </a:solidFill>
                    <a:latin typeface="Raleway" panose="020B0003030101060003" pitchFamily="34" charset="0"/>
                  </a:rPr>
                  <a:t>Données externes</a:t>
                </a:r>
                <a:endParaRPr lang="fr-FR" sz="1600" b="1" dirty="0">
                  <a:solidFill>
                    <a:srgbClr val="71B222"/>
                  </a:solidFill>
                  <a:latin typeface="Raleway" panose="020B0003030101060003" pitchFamily="34" charset="0"/>
                </a:endParaRPr>
              </a:p>
            </p:txBody>
          </p:sp>
        </p:grpSp>
      </p:grpSp>
      <p:grpSp>
        <p:nvGrpSpPr>
          <p:cNvPr id="8" name="Groupe 7"/>
          <p:cNvGrpSpPr/>
          <p:nvPr/>
        </p:nvGrpSpPr>
        <p:grpSpPr>
          <a:xfrm>
            <a:off x="288878" y="2311095"/>
            <a:ext cx="6135819" cy="4358265"/>
            <a:chOff x="288878" y="2311095"/>
            <a:chExt cx="6135819" cy="4358265"/>
          </a:xfrm>
        </p:grpSpPr>
        <p:sp>
          <p:nvSpPr>
            <p:cNvPr id="59" name="ZoneTexte 58"/>
            <p:cNvSpPr txBox="1"/>
            <p:nvPr/>
          </p:nvSpPr>
          <p:spPr>
            <a:xfrm>
              <a:off x="387432" y="5900940"/>
              <a:ext cx="1448235" cy="584775"/>
            </a:xfrm>
            <a:prstGeom prst="rect">
              <a:avLst/>
            </a:prstGeom>
            <a:solidFill>
              <a:srgbClr val="5E596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Activité</a:t>
              </a: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Hospitalière</a:t>
              </a: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PMSI</a:t>
              </a:r>
              <a:endParaRPr lang="fr-FR" sz="16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882158" y="5900940"/>
              <a:ext cx="1448235" cy="564257"/>
            </a:xfrm>
            <a:prstGeom prst="rect">
              <a:avLst/>
            </a:prstGeom>
            <a:solidFill>
              <a:srgbClr val="5E596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Coûts et</a:t>
              </a: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Finances</a:t>
              </a:r>
            </a:p>
            <a:p>
              <a:pPr algn="ctr"/>
              <a:endParaRPr lang="fr-FR" sz="14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372317" y="5900940"/>
              <a:ext cx="1448235" cy="564257"/>
            </a:xfrm>
            <a:prstGeom prst="rect">
              <a:avLst/>
            </a:prstGeom>
            <a:solidFill>
              <a:srgbClr val="5E596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Ressources</a:t>
              </a: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humaines</a:t>
              </a:r>
            </a:p>
            <a:p>
              <a:pPr algn="ctr"/>
              <a:endParaRPr lang="fr-FR" sz="14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820552" y="5900940"/>
              <a:ext cx="1448235" cy="564257"/>
            </a:xfrm>
            <a:prstGeom prst="rect">
              <a:avLst/>
            </a:prstGeom>
            <a:solidFill>
              <a:srgbClr val="5E596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Qualité des</a:t>
              </a: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soins</a:t>
              </a:r>
            </a:p>
            <a:p>
              <a:pPr algn="ctr"/>
              <a:endParaRPr lang="fr-FR" sz="14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288878" y="2311095"/>
              <a:ext cx="6135819" cy="4358265"/>
              <a:chOff x="251520" y="2311095"/>
              <a:chExt cx="6135819" cy="4358265"/>
            </a:xfrm>
          </p:grpSpPr>
          <p:sp>
            <p:nvSpPr>
              <p:cNvPr id="68" name="Rectangle à coins arrondis 67"/>
              <p:cNvSpPr/>
              <p:nvPr/>
            </p:nvSpPr>
            <p:spPr>
              <a:xfrm>
                <a:off x="251520" y="5569689"/>
                <a:ext cx="6135819" cy="1099671"/>
              </a:xfrm>
              <a:prstGeom prst="roundRect">
                <a:avLst>
                  <a:gd name="adj" fmla="val 3637"/>
                </a:avLst>
              </a:prstGeom>
              <a:noFill/>
              <a:ln w="28575">
                <a:solidFill>
                  <a:srgbClr val="71B2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9" name="Image 6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02" y="5032959"/>
                <a:ext cx="893781" cy="814596"/>
              </a:xfrm>
              <a:prstGeom prst="rect">
                <a:avLst/>
              </a:prstGeom>
            </p:spPr>
          </p:pic>
          <p:sp>
            <p:nvSpPr>
              <p:cNvPr id="71" name="ZoneTexte 70"/>
              <p:cNvSpPr txBox="1"/>
              <p:nvPr/>
            </p:nvSpPr>
            <p:spPr>
              <a:xfrm>
                <a:off x="1690885" y="5300595"/>
                <a:ext cx="2004075" cy="256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71B222"/>
                    </a:solidFill>
                    <a:latin typeface="Raleway" panose="020B0003030101060003" pitchFamily="34" charset="0"/>
                  </a:rPr>
                  <a:t>Données recueillies par l’ATH</a:t>
                </a:r>
                <a:endParaRPr lang="fr-FR" sz="1600" b="1" dirty="0">
                  <a:solidFill>
                    <a:srgbClr val="71B222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2831531" y="3933056"/>
                <a:ext cx="308610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rgbClr val="71B222"/>
                    </a:solidFill>
                    <a:latin typeface="Raleway" panose="020B0003030101060003" pitchFamily="34" charset="0"/>
                  </a:rPr>
                  <a:t>Restitution des données hospitalières</a:t>
                </a:r>
                <a:endParaRPr lang="fr-FR" sz="2000" b="1" dirty="0">
                  <a:solidFill>
                    <a:srgbClr val="71B222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75" name="Flèche droite 74"/>
              <p:cNvSpPr/>
              <p:nvPr/>
            </p:nvSpPr>
            <p:spPr>
              <a:xfrm rot="16200000">
                <a:off x="3828759" y="4715744"/>
                <a:ext cx="1250270" cy="404973"/>
              </a:xfrm>
              <a:prstGeom prst="rightArrow">
                <a:avLst>
                  <a:gd name="adj1" fmla="val 55372"/>
                  <a:gd name="adj2" fmla="val 52130"/>
                </a:avLst>
              </a:prstGeom>
              <a:solidFill>
                <a:srgbClr val="71B222"/>
              </a:solidFill>
              <a:ln>
                <a:solidFill>
                  <a:srgbClr val="71B2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701" y="2311095"/>
                <a:ext cx="1464383" cy="1468304"/>
              </a:xfrm>
              <a:prstGeom prst="rect">
                <a:avLst/>
              </a:prstGeom>
            </p:spPr>
          </p:pic>
        </p:grpSp>
      </p:grpSp>
      <p:grpSp>
        <p:nvGrpSpPr>
          <p:cNvPr id="5" name="Groupe 4"/>
          <p:cNvGrpSpPr/>
          <p:nvPr/>
        </p:nvGrpSpPr>
        <p:grpSpPr>
          <a:xfrm>
            <a:off x="3276241" y="2081880"/>
            <a:ext cx="2843743" cy="3052356"/>
            <a:chOff x="3276241" y="2081880"/>
            <a:chExt cx="2843743" cy="3052356"/>
          </a:xfrm>
        </p:grpSpPr>
        <p:sp>
          <p:nvSpPr>
            <p:cNvPr id="76" name="ZoneTexte 75"/>
            <p:cNvSpPr txBox="1"/>
            <p:nvPr/>
          </p:nvSpPr>
          <p:spPr>
            <a:xfrm>
              <a:off x="3276241" y="4877756"/>
              <a:ext cx="2269659" cy="256480"/>
            </a:xfrm>
            <a:prstGeom prst="rect">
              <a:avLst/>
            </a:prstGeom>
            <a:solidFill>
              <a:srgbClr val="5E596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Retraitement des données</a:t>
              </a:r>
              <a:endParaRPr lang="fr-FR" sz="16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968" y="4581128"/>
              <a:ext cx="457075" cy="465496"/>
            </a:xfrm>
            <a:prstGeom prst="rect">
              <a:avLst/>
            </a:prstGeom>
          </p:spPr>
        </p:pic>
        <p:sp>
          <p:nvSpPr>
            <p:cNvPr id="81" name="Ellipse 80"/>
            <p:cNvSpPr/>
            <p:nvPr/>
          </p:nvSpPr>
          <p:spPr>
            <a:xfrm>
              <a:off x="4888063" y="2081880"/>
              <a:ext cx="1231921" cy="1105519"/>
            </a:xfrm>
            <a:prstGeom prst="ellipse">
              <a:avLst/>
            </a:prstGeom>
            <a:solidFill>
              <a:srgbClr val="5E5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Données</a:t>
              </a:r>
            </a:p>
            <a:p>
              <a:pPr algn="ctr"/>
              <a:r>
                <a:rPr lang="fr-FR" sz="1600" b="1" dirty="0"/>
                <a:t>p</a:t>
              </a:r>
              <a:r>
                <a:rPr lang="fr-FR" sz="1600" b="1" dirty="0" smtClean="0"/>
                <a:t>rêtes à l’emploi</a:t>
              </a:r>
              <a:endParaRPr lang="fr-FR" sz="1600" b="1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25953" y="2416933"/>
            <a:ext cx="2138561" cy="1569518"/>
            <a:chOff x="625953" y="2416933"/>
            <a:chExt cx="2138561" cy="1569518"/>
          </a:xfrm>
        </p:grpSpPr>
        <p:sp>
          <p:nvSpPr>
            <p:cNvPr id="77" name="Forme en L 76"/>
            <p:cNvSpPr/>
            <p:nvPr/>
          </p:nvSpPr>
          <p:spPr>
            <a:xfrm rot="13378480">
              <a:off x="2452494" y="2707740"/>
              <a:ext cx="312020" cy="355470"/>
            </a:xfrm>
            <a:prstGeom prst="corner">
              <a:avLst/>
            </a:prstGeom>
            <a:solidFill>
              <a:srgbClr val="5E596F"/>
            </a:solidFill>
            <a:ln>
              <a:solidFill>
                <a:srgbClr val="5E59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72" y="2416933"/>
              <a:ext cx="1034928" cy="896289"/>
            </a:xfrm>
            <a:prstGeom prst="rect">
              <a:avLst/>
            </a:prstGeom>
          </p:spPr>
        </p:pic>
        <p:sp>
          <p:nvSpPr>
            <p:cNvPr id="82" name="ZoneTexte 81"/>
            <p:cNvSpPr txBox="1"/>
            <p:nvPr/>
          </p:nvSpPr>
          <p:spPr>
            <a:xfrm>
              <a:off x="625953" y="3360639"/>
              <a:ext cx="1555233" cy="625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5E596F"/>
                  </a:solidFill>
                  <a:latin typeface="Raleway" panose="020B0003030101060003" pitchFamily="34" charset="0"/>
                </a:rPr>
                <a:t>Demandes utilisateurs</a:t>
              </a:r>
            </a:p>
            <a:p>
              <a:pPr algn="ctr"/>
              <a:r>
                <a:rPr lang="fr-FR" sz="1200" dirty="0" smtClean="0">
                  <a:solidFill>
                    <a:srgbClr val="5E596F"/>
                  </a:solidFill>
                  <a:latin typeface="Raleway" panose="020B0003030101060003" pitchFamily="34" charset="0"/>
                </a:rPr>
                <a:t>Instances nationales, ARS,</a:t>
              </a:r>
            </a:p>
            <a:p>
              <a:pPr algn="ctr"/>
              <a:r>
                <a:rPr lang="fr-FR" sz="1200" dirty="0" smtClean="0">
                  <a:solidFill>
                    <a:srgbClr val="5E596F"/>
                  </a:solidFill>
                  <a:latin typeface="Raleway" panose="020B0003030101060003" pitchFamily="34" charset="0"/>
                </a:rPr>
                <a:t>OMEDIT,</a:t>
              </a:r>
            </a:p>
            <a:p>
              <a:pPr algn="ctr"/>
              <a:r>
                <a:rPr lang="fr-FR" sz="1200" dirty="0" smtClean="0">
                  <a:solidFill>
                    <a:srgbClr val="5E596F"/>
                  </a:solidFill>
                  <a:latin typeface="Raleway" panose="020B0003030101060003" pitchFamily="34" charset="0"/>
                </a:rPr>
                <a:t>Établissements…</a:t>
              </a:r>
              <a:endParaRPr lang="fr-FR" sz="1200" dirty="0">
                <a:solidFill>
                  <a:srgbClr val="5E596F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6228186" y="388460"/>
            <a:ext cx="2520278" cy="3029401"/>
            <a:chOff x="6228186" y="388460"/>
            <a:chExt cx="2520278" cy="3029401"/>
          </a:xfrm>
        </p:grpSpPr>
        <p:sp>
          <p:nvSpPr>
            <p:cNvPr id="97" name="Virage 96"/>
            <p:cNvSpPr/>
            <p:nvPr/>
          </p:nvSpPr>
          <p:spPr>
            <a:xfrm rot="16200000" flipV="1">
              <a:off x="6547640" y="1372189"/>
              <a:ext cx="1089283" cy="1728192"/>
            </a:xfrm>
            <a:prstGeom prst="bentArrow">
              <a:avLst>
                <a:gd name="adj1" fmla="val 21515"/>
                <a:gd name="adj2" fmla="val 18485"/>
                <a:gd name="adj3" fmla="val 16876"/>
                <a:gd name="adj4" fmla="val 43750"/>
              </a:avLst>
            </a:prstGeom>
            <a:solidFill>
              <a:srgbClr val="70B221"/>
            </a:solidFill>
            <a:ln>
              <a:solidFill>
                <a:srgbClr val="70B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00" name="Groupe 99"/>
            <p:cNvGrpSpPr/>
            <p:nvPr/>
          </p:nvGrpSpPr>
          <p:grpSpPr>
            <a:xfrm>
              <a:off x="6693091" y="388460"/>
              <a:ext cx="2047569" cy="1287401"/>
              <a:chOff x="6549604" y="123870"/>
              <a:chExt cx="2181666" cy="1618308"/>
            </a:xfrm>
          </p:grpSpPr>
          <p:sp>
            <p:nvSpPr>
              <p:cNvPr id="92" name="Rectangle à coins arrondis 2"/>
              <p:cNvSpPr/>
              <p:nvPr/>
            </p:nvSpPr>
            <p:spPr bwMode="auto">
              <a:xfrm>
                <a:off x="6549604" y="340767"/>
                <a:ext cx="2181666" cy="1401411"/>
              </a:xfrm>
              <a:prstGeom prst="roundRect">
                <a:avLst>
                  <a:gd name="adj" fmla="val 6508"/>
                </a:avLst>
              </a:prstGeom>
              <a:solidFill>
                <a:schemeClr val="bg1"/>
              </a:solidFill>
              <a:ln w="38100">
                <a:solidFill>
                  <a:srgbClr val="70B2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>
                  <a:solidFill>
                    <a:srgbClr val="86B54F"/>
                  </a:solidFill>
                  <a:cs typeface="Arial" pitchFamily="34" charset="0"/>
                </a:endParaRPr>
              </a:p>
            </p:txBody>
          </p:sp>
          <p:pic>
            <p:nvPicPr>
              <p:cNvPr id="93" name="Image 92" descr="Capture d’écran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424" y="387539"/>
                <a:ext cx="2037022" cy="1259405"/>
              </a:xfrm>
              <a:prstGeom prst="rect">
                <a:avLst/>
              </a:prstGeom>
            </p:spPr>
          </p:pic>
          <p:sp>
            <p:nvSpPr>
              <p:cNvPr id="96" name="ZoneTexte 6"/>
              <p:cNvSpPr>
                <a:spLocks noChangeArrowheads="1"/>
              </p:cNvSpPr>
              <p:nvPr/>
            </p:nvSpPr>
            <p:spPr bwMode="auto">
              <a:xfrm>
                <a:off x="6560936" y="123870"/>
                <a:ext cx="2170334" cy="216898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70B2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600" b="1" dirty="0" smtClean="0">
                    <a:solidFill>
                      <a:srgbClr val="3B3446"/>
                    </a:solidFill>
                    <a:cs typeface="Arial" pitchFamily="34" charset="0"/>
                  </a:rPr>
                  <a:t>Tableaux de résultats</a:t>
                </a:r>
                <a:endParaRPr lang="fr-FR" sz="1600" b="1" dirty="0">
                  <a:solidFill>
                    <a:srgbClr val="3B3446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2" name="Groupe 101"/>
            <p:cNvGrpSpPr/>
            <p:nvPr/>
          </p:nvGrpSpPr>
          <p:grpSpPr>
            <a:xfrm>
              <a:off x="6649101" y="2081880"/>
              <a:ext cx="2099363" cy="1335981"/>
              <a:chOff x="6505614" y="2081880"/>
              <a:chExt cx="2099363" cy="1335981"/>
            </a:xfrm>
          </p:grpSpPr>
          <p:sp>
            <p:nvSpPr>
              <p:cNvPr id="94" name="Rectangle à coins arrondis 2"/>
              <p:cNvSpPr/>
              <p:nvPr/>
            </p:nvSpPr>
            <p:spPr bwMode="auto">
              <a:xfrm>
                <a:off x="6505614" y="2271194"/>
                <a:ext cx="2099363" cy="1146667"/>
              </a:xfrm>
              <a:prstGeom prst="roundRect">
                <a:avLst>
                  <a:gd name="adj" fmla="val 6508"/>
                </a:avLst>
              </a:prstGeom>
              <a:solidFill>
                <a:schemeClr val="bg1"/>
              </a:solidFill>
              <a:ln w="38100">
                <a:solidFill>
                  <a:srgbClr val="70B2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>
                  <a:solidFill>
                    <a:srgbClr val="86B54F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ZoneTexte 6"/>
              <p:cNvSpPr>
                <a:spLocks noChangeArrowheads="1"/>
              </p:cNvSpPr>
              <p:nvPr/>
            </p:nvSpPr>
            <p:spPr bwMode="auto">
              <a:xfrm>
                <a:off x="6515732" y="2081880"/>
                <a:ext cx="2081441" cy="17209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70B2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600" b="1" dirty="0" smtClean="0">
                    <a:solidFill>
                      <a:srgbClr val="3B3446"/>
                    </a:solidFill>
                    <a:cs typeface="Arial" pitchFamily="34" charset="0"/>
                  </a:rPr>
                  <a:t>Formulaire d’interrogation</a:t>
                </a:r>
                <a:endParaRPr lang="fr-FR" sz="1600" b="1" dirty="0">
                  <a:solidFill>
                    <a:srgbClr val="3B3446"/>
                  </a:solidFill>
                  <a:cs typeface="Arial" pitchFamily="34" charset="0"/>
                </a:endParaRPr>
              </a:p>
            </p:txBody>
          </p:sp>
          <p:pic>
            <p:nvPicPr>
              <p:cNvPr id="98" name="Image 97" descr="Capture d’écra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816" y="2317554"/>
                <a:ext cx="1975200" cy="1046732"/>
              </a:xfrm>
              <a:prstGeom prst="rect">
                <a:avLst/>
              </a:prstGeom>
            </p:spPr>
          </p:pic>
        </p:grpSp>
      </p:grpSp>
      <p:sp>
        <p:nvSpPr>
          <p:cNvPr id="101" name="Titre 1"/>
          <p:cNvSpPr txBox="1">
            <a:spLocks/>
          </p:cNvSpPr>
          <p:nvPr/>
        </p:nvSpPr>
        <p:spPr>
          <a:xfrm>
            <a:off x="2051720" y="621620"/>
            <a:ext cx="4550444" cy="60392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/>
                <a:ea typeface="ＭＳ Ｐゴシック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kern="0" baseline="0" smtClean="0">
                <a:ea typeface="+mj-ea"/>
                <a:cs typeface="ＭＳ Ｐゴシック" charset="0"/>
              </a:rPr>
              <a:t>La plateforme ScanSanté</a:t>
            </a:r>
            <a:endParaRPr lang="fr-FR" kern="0" baseline="0" dirty="0"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9788" y="82550"/>
            <a:ext cx="56261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cs typeface="ＭＳ Ｐゴシック" charset="0"/>
              </a:rPr>
              <a:t>La plateforme ScanSanté</a:t>
            </a:r>
            <a:endParaRPr lang="fr-FR" dirty="0">
              <a:ea typeface="+mj-ea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9pPr>
          </a:lstStyle>
          <a:p>
            <a:pPr>
              <a:defRPr/>
            </a:pPr>
            <a:fld id="{079BF32D-E627-4AC1-8FCF-C7FD6B9AFA06}" type="slidenum">
              <a:rPr lang="fr-FR" sz="900" baseline="0" smtClean="0">
                <a:solidFill>
                  <a:srgbClr val="4E455D"/>
                </a:solidFill>
                <a:latin typeface="Arial" pitchFamily="34" charset="0"/>
              </a:rPr>
              <a:pPr>
                <a:defRPr/>
              </a:pPr>
              <a:t>18</a:t>
            </a:fld>
            <a:endParaRPr lang="fr-FR" sz="900" baseline="0" smtClean="0">
              <a:solidFill>
                <a:srgbClr val="4E455D"/>
              </a:solidFill>
              <a:latin typeface="Verdana Bold" pitchFamily="85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60848"/>
            <a:ext cx="8560385" cy="21379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208046"/>
            <a:ext cx="826610" cy="16335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4021646"/>
            <a:ext cx="847725" cy="18097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856" y="4181852"/>
            <a:ext cx="1190625" cy="16859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537" y="3898484"/>
            <a:ext cx="866775" cy="1943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09788" y="1484784"/>
            <a:ext cx="63506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latin typeface="+mj-lt"/>
              </a:rPr>
              <a:t>=&gt; Des indicateurs « prêts à l’emploi » restitués par grand thème</a:t>
            </a:r>
            <a:endParaRPr lang="fr-FR" sz="2500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65772" y="6104523"/>
            <a:ext cx="63506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latin typeface="+mj-lt"/>
              </a:rPr>
              <a:t>=&gt; Et disponibles sur l’ensemble des champs sanitaires</a:t>
            </a:r>
            <a:endParaRPr lang="fr-F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0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9787" y="82550"/>
            <a:ext cx="66389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ea typeface="+mj-ea"/>
                <a:cs typeface="ＭＳ Ｐゴシック" charset="0"/>
              </a:rPr>
              <a:t>Niveaux d’interrogation possibles des données restituées</a:t>
            </a:r>
            <a:endParaRPr lang="fr-FR" dirty="0">
              <a:ea typeface="+mj-ea"/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7656" y="1988840"/>
            <a:ext cx="7524824" cy="4320480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20000"/>
              </a:lnSpc>
              <a:spcAft>
                <a:spcPts val="600"/>
              </a:spcAft>
              <a:defRPr/>
            </a:pPr>
            <a:r>
              <a:rPr lang="fr-FR" sz="2000" b="1" dirty="0" smtClean="0">
                <a:solidFill>
                  <a:srgbClr val="86B54F"/>
                </a:solidFill>
                <a:ea typeface="MS PGothic" pitchFamily="34" charset="-128"/>
              </a:rPr>
              <a:t>Champ</a:t>
            </a:r>
            <a:r>
              <a:rPr lang="fr-FR" sz="2000" dirty="0" smtClean="0">
                <a:ea typeface="MS PGothic" pitchFamily="34" charset="-128"/>
              </a:rPr>
              <a:t> : MCO / HAD / SSR / Psychiatrie</a:t>
            </a:r>
          </a:p>
          <a:p>
            <a:pPr lvl="4">
              <a:lnSpc>
                <a:spcPct val="120000"/>
              </a:lnSpc>
              <a:spcAft>
                <a:spcPts val="600"/>
              </a:spcAft>
              <a:defRPr/>
            </a:pPr>
            <a:endParaRPr lang="fr-FR" sz="1300" dirty="0" smtClean="0">
              <a:ea typeface="MS PGothic" pitchFamily="34" charset="-128"/>
            </a:endParaRPr>
          </a:p>
          <a:p>
            <a:pPr lvl="4">
              <a:lnSpc>
                <a:spcPct val="120000"/>
              </a:lnSpc>
              <a:spcAft>
                <a:spcPts val="600"/>
              </a:spcAft>
              <a:defRPr/>
            </a:pPr>
            <a:endParaRPr lang="fr-FR" sz="1300" dirty="0" smtClean="0">
              <a:ea typeface="MS PGothic" pitchFamily="34" charset="-128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defRPr/>
            </a:pPr>
            <a:r>
              <a:rPr lang="fr-FR" sz="2000" b="1" dirty="0">
                <a:solidFill>
                  <a:srgbClr val="86B54F"/>
                </a:solidFill>
                <a:ea typeface="MS PGothic" pitchFamily="34" charset="-128"/>
              </a:rPr>
              <a:t>Période</a:t>
            </a:r>
            <a:r>
              <a:rPr lang="fr-FR" sz="2000" dirty="0">
                <a:ea typeface="MS PGothic" pitchFamily="34" charset="-128"/>
              </a:rPr>
              <a:t> : </a:t>
            </a:r>
            <a:r>
              <a:rPr lang="fr-FR" sz="2000" dirty="0" smtClean="0">
                <a:ea typeface="MS PGothic" pitchFamily="34" charset="-128"/>
              </a:rPr>
              <a:t>pluriannuelle, annuelle</a:t>
            </a:r>
            <a:r>
              <a:rPr lang="fr-FR" sz="2000" dirty="0">
                <a:ea typeface="MS PGothic" pitchFamily="34" charset="-128"/>
              </a:rPr>
              <a:t>, infra-annuelle </a:t>
            </a:r>
            <a:r>
              <a:rPr lang="fr-FR" sz="1800" i="1" dirty="0" smtClean="0">
                <a:ea typeface="MS PGothic" pitchFamily="34" charset="-128"/>
              </a:rPr>
              <a:t>(cumul mensuel…)</a:t>
            </a:r>
          </a:p>
          <a:p>
            <a:pPr lvl="4">
              <a:lnSpc>
                <a:spcPct val="120000"/>
              </a:lnSpc>
              <a:spcAft>
                <a:spcPts val="600"/>
              </a:spcAft>
              <a:defRPr/>
            </a:pPr>
            <a:endParaRPr lang="fr-FR" sz="1100" i="1" dirty="0" smtClean="0">
              <a:ea typeface="MS PGothic" pitchFamily="34" charset="-128"/>
            </a:endParaRPr>
          </a:p>
          <a:p>
            <a:pPr lvl="4">
              <a:lnSpc>
                <a:spcPct val="120000"/>
              </a:lnSpc>
              <a:spcAft>
                <a:spcPts val="600"/>
              </a:spcAft>
              <a:defRPr/>
            </a:pPr>
            <a:endParaRPr lang="fr-FR" sz="1100" i="1" dirty="0" smtClean="0">
              <a:ea typeface="MS PGothic" pitchFamily="34" charset="-128"/>
            </a:endParaRPr>
          </a:p>
          <a:p>
            <a:pPr lvl="4">
              <a:lnSpc>
                <a:spcPct val="120000"/>
              </a:lnSpc>
              <a:spcAft>
                <a:spcPts val="600"/>
              </a:spcAft>
              <a:defRPr/>
            </a:pPr>
            <a:endParaRPr lang="fr-FR" sz="1100" i="1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defRPr/>
            </a:pPr>
            <a:r>
              <a:rPr lang="fr-FR" sz="2000" b="1" dirty="0" smtClean="0">
                <a:solidFill>
                  <a:srgbClr val="86B54F"/>
                </a:solidFill>
                <a:ea typeface="MS PGothic" pitchFamily="34" charset="-128"/>
              </a:rPr>
              <a:t>Zone géographique </a:t>
            </a:r>
            <a:r>
              <a:rPr lang="fr-FR" sz="2000" dirty="0" smtClean="0">
                <a:ea typeface="MS PGothic" pitchFamily="34" charset="-128"/>
              </a:rPr>
              <a:t>: France entière, région, territoire de santé, département, code géographique</a:t>
            </a:r>
          </a:p>
          <a:p>
            <a:pPr lvl="4">
              <a:lnSpc>
                <a:spcPct val="120000"/>
              </a:lnSpc>
              <a:spcAft>
                <a:spcPts val="600"/>
              </a:spcAft>
              <a:defRPr/>
            </a:pPr>
            <a:endParaRPr lang="fr-FR" altLang="ja-JP" sz="600" dirty="0" smtClean="0">
              <a:ea typeface="MS PGothic" pitchFamily="34" charset="-128"/>
            </a:endParaRPr>
          </a:p>
          <a:p>
            <a:pPr lvl="4">
              <a:lnSpc>
                <a:spcPct val="120000"/>
              </a:lnSpc>
              <a:spcAft>
                <a:spcPts val="600"/>
              </a:spcAft>
              <a:defRPr/>
            </a:pPr>
            <a:endParaRPr lang="fr-FR" altLang="ja-JP" sz="600" dirty="0" smtClean="0">
              <a:ea typeface="MS PGothic" pitchFamily="34" charset="-128"/>
            </a:endParaRPr>
          </a:p>
          <a:p>
            <a:pPr lvl="4">
              <a:lnSpc>
                <a:spcPct val="120000"/>
              </a:lnSpc>
              <a:spcAft>
                <a:spcPts val="600"/>
              </a:spcAft>
              <a:defRPr/>
            </a:pPr>
            <a:endParaRPr lang="fr-FR" altLang="ja-JP" sz="600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defRPr/>
            </a:pPr>
            <a:r>
              <a:rPr lang="fr-FR" sz="2000" b="1" dirty="0" smtClean="0">
                <a:solidFill>
                  <a:srgbClr val="86B54F"/>
                </a:solidFill>
                <a:ea typeface="MS PGothic" pitchFamily="34" charset="-128"/>
              </a:rPr>
              <a:t>Niveau établissement </a:t>
            </a:r>
            <a:r>
              <a:rPr lang="fr-FR" sz="2000" dirty="0" smtClean="0">
                <a:ea typeface="MS PGothic" pitchFamily="34" charset="-128"/>
              </a:rPr>
              <a:t>: type de financement</a:t>
            </a:r>
            <a:r>
              <a:rPr lang="fr-FR" sz="1800" dirty="0" smtClean="0">
                <a:ea typeface="MS PGothic" pitchFamily="34" charset="-128"/>
              </a:rPr>
              <a:t>, </a:t>
            </a:r>
            <a:r>
              <a:rPr lang="fr-FR" sz="2000" dirty="0" smtClean="0">
                <a:ea typeface="MS PGothic" pitchFamily="34" charset="-128"/>
              </a:rPr>
              <a:t>taille</a:t>
            </a:r>
            <a:r>
              <a:rPr lang="fr-FR" sz="1800" i="1" dirty="0" smtClean="0">
                <a:ea typeface="MS PGothic" pitchFamily="34" charset="-128"/>
              </a:rPr>
              <a:t>, </a:t>
            </a:r>
            <a:r>
              <a:rPr lang="fr-FR" sz="2000" dirty="0" smtClean="0">
                <a:ea typeface="MS PGothic" pitchFamily="34" charset="-128"/>
              </a:rPr>
              <a:t>catégorie </a:t>
            </a:r>
            <a:r>
              <a:rPr lang="fr-FR" sz="2000" dirty="0">
                <a:ea typeface="MS PGothic" pitchFamily="34" charset="-128"/>
              </a:rPr>
              <a:t>d’établissement</a:t>
            </a:r>
            <a:r>
              <a:rPr lang="fr-FR" sz="2000" dirty="0" smtClean="0">
                <a:ea typeface="MS PGothic" pitchFamily="34" charset="-128"/>
              </a:rPr>
              <a:t>, panier d’établissements à la carte, </a:t>
            </a:r>
            <a:r>
              <a:rPr lang="fr-FR" sz="2000" dirty="0">
                <a:ea typeface="MS PGothic" pitchFamily="34" charset="-128"/>
              </a:rPr>
              <a:t>établissement</a:t>
            </a:r>
            <a:endParaRPr lang="fr-FR" sz="2000" dirty="0" smtClean="0">
              <a:ea typeface="MS PGothic" pitchFamily="34" charset="-128"/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  <a:defRPr/>
            </a:pPr>
            <a:endParaRPr lang="fr-FR" sz="1600" dirty="0" smtClean="0">
              <a:ea typeface="MS PGothic" pitchFamily="34" charset="-128"/>
            </a:endParaRPr>
          </a:p>
          <a:p>
            <a:pPr lvl="3">
              <a:lnSpc>
                <a:spcPct val="120000"/>
              </a:lnSpc>
              <a:spcAft>
                <a:spcPts val="400"/>
              </a:spcAft>
              <a:defRPr/>
            </a:pPr>
            <a:endParaRPr lang="fr-FR" sz="1900" dirty="0"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9pPr>
          </a:lstStyle>
          <a:p>
            <a:pPr>
              <a:defRPr/>
            </a:pPr>
            <a:fld id="{079BF32D-E627-4AC1-8FCF-C7FD6B9AFA06}" type="slidenum">
              <a:rPr lang="fr-FR" sz="900" baseline="0" smtClean="0">
                <a:solidFill>
                  <a:srgbClr val="4E455D"/>
                </a:solidFill>
                <a:latin typeface="Arial" pitchFamily="34" charset="0"/>
              </a:rPr>
              <a:pPr>
                <a:defRPr/>
              </a:pPr>
              <a:t>19</a:t>
            </a:fld>
            <a:endParaRPr lang="fr-FR" sz="900" baseline="0" smtClean="0">
              <a:solidFill>
                <a:srgbClr val="4E455D"/>
              </a:solidFill>
              <a:latin typeface="Verdana Bold" pitchFamily="85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38" y="2852936"/>
            <a:ext cx="949953" cy="8004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25" y="3887381"/>
            <a:ext cx="1100708" cy="94346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62971" r="76196" b="25035"/>
          <a:stretch>
            <a:fillRect/>
          </a:stretch>
        </p:blipFill>
        <p:spPr bwMode="auto">
          <a:xfrm>
            <a:off x="170968" y="1922807"/>
            <a:ext cx="413544" cy="5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t="61626" r="76328" b="25928"/>
          <a:stretch>
            <a:fillRect/>
          </a:stretch>
        </p:blipFill>
        <p:spPr bwMode="auto">
          <a:xfrm>
            <a:off x="558870" y="1913173"/>
            <a:ext cx="426077" cy="5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50000" r="76331" b="36748"/>
          <a:stretch>
            <a:fillRect/>
          </a:stretch>
        </p:blipFill>
        <p:spPr bwMode="auto">
          <a:xfrm>
            <a:off x="1383062" y="1847367"/>
            <a:ext cx="421769" cy="56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12418" r="75351" b="75479"/>
          <a:stretch>
            <a:fillRect/>
          </a:stretch>
        </p:blipFill>
        <p:spPr bwMode="auto">
          <a:xfrm>
            <a:off x="982627" y="1918117"/>
            <a:ext cx="482522" cy="51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5220315"/>
            <a:ext cx="1082165" cy="8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2780928"/>
            <a:ext cx="5760640" cy="164792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dirty="0" smtClean="0"/>
              <a:t>1. Dispositif d’accès aux données </a:t>
            </a:r>
            <a:r>
              <a:rPr lang="fr-FR" i="1" dirty="0">
                <a:solidFill>
                  <a:schemeClr val="accent2"/>
                </a:solidFill>
              </a:rPr>
              <a:t/>
            </a:r>
            <a:br>
              <a:rPr lang="fr-FR" i="1" dirty="0">
                <a:solidFill>
                  <a:schemeClr val="accent2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83387-5189-43E3-AF89-CE5E5E0F0CB5}" type="slidenum">
              <a:rPr lang="fr-FR" smtClean="0"/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 bwMode="auto">
          <a:xfrm>
            <a:off x="251520" y="5661248"/>
            <a:ext cx="158417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464408"/>
            <a:ext cx="6624984" cy="7611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ea typeface="+mj-ea"/>
                <a:cs typeface="ＭＳ Ｐゴシック" charset="0"/>
              </a:rPr>
              <a:t>Niveaux d’interrogation </a:t>
            </a:r>
            <a:r>
              <a:rPr lang="fr-FR" dirty="0" smtClean="0">
                <a:ea typeface="+mj-ea"/>
                <a:cs typeface="ＭＳ Ｐゴシック" charset="0"/>
              </a:rPr>
              <a:t>possibles des données restituées</a:t>
            </a:r>
            <a:endParaRPr lang="fr-FR" dirty="0">
              <a:solidFill>
                <a:srgbClr val="FF0000"/>
              </a:solidFill>
              <a:ea typeface="+mj-ea"/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8" y="1772816"/>
            <a:ext cx="9036496" cy="576064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Aft>
                <a:spcPts val="600"/>
              </a:spcAft>
              <a:defRPr/>
            </a:pPr>
            <a:r>
              <a:rPr lang="fr-FR" sz="2000" b="1" dirty="0">
                <a:solidFill>
                  <a:srgbClr val="86B54F"/>
                </a:solidFill>
                <a:ea typeface="MS PGothic" pitchFamily="34" charset="-128"/>
              </a:rPr>
              <a:t>Type de regroupement d’activité :</a:t>
            </a:r>
            <a:endParaRPr lang="fr-FR" sz="1600" dirty="0">
              <a:ea typeface="MS PGothic" pitchFamily="34" charset="-128"/>
            </a:endParaRPr>
          </a:p>
          <a:p>
            <a:pPr lvl="3">
              <a:lnSpc>
                <a:spcPct val="120000"/>
              </a:lnSpc>
              <a:spcAft>
                <a:spcPts val="400"/>
              </a:spcAft>
              <a:defRPr/>
            </a:pPr>
            <a:endParaRPr lang="fr-FR" sz="1900" dirty="0"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9pPr>
          </a:lstStyle>
          <a:p>
            <a:pPr>
              <a:defRPr/>
            </a:pPr>
            <a:fld id="{079BF32D-E627-4AC1-8FCF-C7FD6B9AFA06}" type="slidenum">
              <a:rPr lang="fr-FR" sz="900" baseline="0" smtClean="0">
                <a:solidFill>
                  <a:srgbClr val="4E455D"/>
                </a:solidFill>
                <a:latin typeface="Arial" pitchFamily="34" charset="0"/>
              </a:rPr>
              <a:pPr>
                <a:defRPr/>
              </a:pPr>
              <a:t>20</a:t>
            </a:fld>
            <a:endParaRPr lang="fr-FR" sz="900" baseline="0">
              <a:solidFill>
                <a:srgbClr val="4E455D"/>
              </a:solidFill>
              <a:latin typeface="Verdana Bold" pitchFamily="85" charset="0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915802" y="2231257"/>
            <a:ext cx="7832910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200">
                <a:latin typeface="+mn-lt"/>
              </a:defRPr>
            </a:lvl1pPr>
            <a:lvl3pPr lvl="2"/>
          </a:lstStyle>
          <a:p>
            <a:pPr lvl="2"/>
            <a:r>
              <a:rPr lang="fr-FR" sz="2500" dirty="0">
                <a:latin typeface="+mn-lt"/>
              </a:rPr>
              <a:t>activité globale, indicateurs de pilotage de l’activité (IPA), activité des soins (ASO), catégories d’activité de soins (CAS), </a:t>
            </a:r>
            <a:r>
              <a:rPr lang="fr-FR" sz="2500" b="1" dirty="0">
                <a:latin typeface="+mn-lt"/>
              </a:rPr>
              <a:t>domaines d’activité (</a:t>
            </a:r>
            <a:r>
              <a:rPr lang="fr-FR" sz="2500" b="1" dirty="0" err="1">
                <a:latin typeface="+mn-lt"/>
              </a:rPr>
              <a:t>DoAc</a:t>
            </a:r>
            <a:r>
              <a:rPr lang="fr-FR" sz="2500" b="1" dirty="0">
                <a:latin typeface="+mn-lt"/>
              </a:rPr>
              <a:t>), </a:t>
            </a:r>
            <a:r>
              <a:rPr lang="fr-FR" sz="2500" dirty="0">
                <a:latin typeface="+mn-lt"/>
              </a:rPr>
              <a:t>groupes de planification (GP), groupes d’activités (GA), racines de groupe homogènes de malades (GHM), GHM, actes </a:t>
            </a:r>
            <a:r>
              <a:rPr lang="fr-FR" sz="2500" dirty="0" err="1">
                <a:latin typeface="+mn-lt"/>
              </a:rPr>
              <a:t>classants</a:t>
            </a:r>
            <a:endParaRPr lang="fr-FR" sz="25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899591" y="3728259"/>
            <a:ext cx="7523149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200">
                <a:latin typeface="+mn-lt"/>
              </a:defRPr>
            </a:lvl1pPr>
          </a:lstStyle>
          <a:p>
            <a:pPr lvl="2"/>
            <a:r>
              <a:rPr lang="fr-FR" sz="2500" b="1" dirty="0">
                <a:latin typeface="+mn-lt"/>
              </a:rPr>
              <a:t>mode de prise en charge principal (MPP) </a:t>
            </a:r>
            <a:r>
              <a:rPr lang="fr-FR" sz="2500" dirty="0">
                <a:latin typeface="+mn-lt"/>
              </a:rPr>
              <a:t>et associé (MPA)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915801" y="4725144"/>
            <a:ext cx="7523149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200">
                <a:latin typeface="+mn-lt"/>
              </a:defRPr>
            </a:lvl1pPr>
            <a:lvl3pPr lvl="2"/>
          </a:lstStyle>
          <a:p>
            <a:pPr lvl="2"/>
            <a:r>
              <a:rPr lang="fr-FR" sz="2500" b="1" dirty="0">
                <a:latin typeface="+mn-lt"/>
              </a:rPr>
              <a:t>catégories majeures (CM), </a:t>
            </a:r>
            <a:r>
              <a:rPr lang="fr-FR" sz="2500" dirty="0">
                <a:latin typeface="+mn-lt"/>
              </a:rPr>
              <a:t>groupes nosologiques (GN), groupes médico-économiques (GME), type d’hospitalisation</a:t>
            </a:r>
          </a:p>
        </p:txBody>
      </p:sp>
      <p:sp>
        <p:nvSpPr>
          <p:cNvPr id="12" name="ZoneTexte 11"/>
          <p:cNvSpPr txBox="1"/>
          <p:nvPr/>
        </p:nvSpPr>
        <p:spPr bwMode="auto">
          <a:xfrm>
            <a:off x="915801" y="5827524"/>
            <a:ext cx="7946771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200">
                <a:latin typeface="+mn-lt"/>
              </a:defRPr>
            </a:lvl1pPr>
            <a:lvl3pPr lvl="2"/>
          </a:lstStyle>
          <a:p>
            <a:pPr lvl="2"/>
            <a:r>
              <a:rPr lang="fr-FR" sz="2500" dirty="0">
                <a:latin typeface="+mn-lt"/>
              </a:rPr>
              <a:t>type d’activité (hospitalisation à temps complet, à temps partiel, en ambulatoire), formes d’activité, </a:t>
            </a:r>
            <a:r>
              <a:rPr lang="fr-FR" sz="2500" b="1" dirty="0">
                <a:latin typeface="+mn-lt"/>
              </a:rPr>
              <a:t>catégorie de diagnostics</a:t>
            </a:r>
            <a:r>
              <a:rPr lang="fr-FR" sz="2500" dirty="0">
                <a:latin typeface="+mn-lt"/>
              </a:rPr>
              <a:t>, diagnostics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62971" r="76196" b="25035"/>
          <a:stretch>
            <a:fillRect/>
          </a:stretch>
        </p:blipFill>
        <p:spPr bwMode="auto">
          <a:xfrm>
            <a:off x="725005" y="2204864"/>
            <a:ext cx="792088" cy="97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t="61626" r="76328" b="25928"/>
          <a:stretch>
            <a:fillRect/>
          </a:stretch>
        </p:blipFill>
        <p:spPr bwMode="auto">
          <a:xfrm>
            <a:off x="683568" y="3356992"/>
            <a:ext cx="816093" cy="101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50000" r="76331" b="36748"/>
          <a:stretch>
            <a:fillRect/>
          </a:stretch>
        </p:blipFill>
        <p:spPr bwMode="auto">
          <a:xfrm>
            <a:off x="716128" y="5517232"/>
            <a:ext cx="807842" cy="107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12418" r="75351" b="75479"/>
          <a:stretch>
            <a:fillRect/>
          </a:stretch>
        </p:blipFill>
        <p:spPr bwMode="auto">
          <a:xfrm>
            <a:off x="725004" y="4509120"/>
            <a:ext cx="924206" cy="98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64517" y="3043607"/>
            <a:ext cx="74846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800">
                <a:latin typeface="+mn-lt"/>
              </a:defRPr>
            </a:lvl1pPr>
          </a:lstStyle>
          <a:p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MCO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8204" y="4187066"/>
            <a:ext cx="74846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800">
                <a:latin typeface="+mn-lt"/>
              </a:defRPr>
            </a:lvl1pPr>
          </a:lstStyle>
          <a:p>
            <a:r>
              <a:rPr lang="fr-FR" sz="2000" dirty="0">
                <a:solidFill>
                  <a:schemeClr val="tx1">
                    <a:lumMod val="75000"/>
                  </a:schemeClr>
                </a:solidFill>
              </a:rPr>
              <a:t>HAD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27584" y="5251542"/>
            <a:ext cx="74846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800">
                <a:latin typeface="+mn-lt"/>
              </a:defRPr>
            </a:lvl1pPr>
          </a:lstStyle>
          <a:p>
            <a:r>
              <a:rPr lang="fr-FR" sz="2000" dirty="0">
                <a:solidFill>
                  <a:srgbClr val="00B050"/>
                </a:solidFill>
              </a:rPr>
              <a:t>SSR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1031" y="6362793"/>
            <a:ext cx="1112657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800">
                <a:latin typeface="+mn-lt"/>
              </a:defRPr>
            </a:lvl1pPr>
          </a:lstStyle>
          <a:p>
            <a:r>
              <a:rPr lang="fr-FR" sz="2000" dirty="0">
                <a:solidFill>
                  <a:schemeClr val="bg2"/>
                </a:solidFill>
              </a:rPr>
              <a:t>Psychiatrie</a:t>
            </a:r>
          </a:p>
        </p:txBody>
      </p:sp>
    </p:spTree>
    <p:extLst>
      <p:ext uri="{BB962C8B-B14F-4D97-AF65-F5344CB8AC3E}">
        <p14:creationId xmlns:p14="http://schemas.microsoft.com/office/powerpoint/2010/main" val="19532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9787" y="82550"/>
            <a:ext cx="66389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ea typeface="+mj-ea"/>
                <a:cs typeface="ＭＳ Ｐゴシック" charset="0"/>
              </a:rPr>
              <a:t>Fréquence de mises à </a:t>
            </a:r>
            <a:r>
              <a:rPr lang="fr-FR" dirty="0" smtClean="0">
                <a:ea typeface="+mj-ea"/>
                <a:cs typeface="ＭＳ Ｐゴシック" charset="0"/>
              </a:rPr>
              <a:t>jour des données</a:t>
            </a:r>
            <a:endParaRPr lang="fr-FR" dirty="0">
              <a:ea typeface="+mj-ea"/>
              <a:cs typeface="ＭＳ Ｐゴシック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04" y="1961456"/>
            <a:ext cx="8215744" cy="4059832"/>
          </a:xfrm>
        </p:spPr>
        <p:txBody>
          <a:bodyPr>
            <a:normAutofit/>
          </a:bodyPr>
          <a:lstStyle/>
          <a:p>
            <a:pPr lvl="2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900" dirty="0">
                <a:solidFill>
                  <a:srgbClr val="00B0F0"/>
                </a:solidFill>
                <a:ea typeface="MS PGothic" pitchFamily="34" charset="-128"/>
              </a:rPr>
              <a:t>Annuelle pour la majorité des </a:t>
            </a:r>
            <a:r>
              <a:rPr lang="fr-FR" sz="1900" dirty="0" smtClean="0">
                <a:solidFill>
                  <a:srgbClr val="00B0F0"/>
                </a:solidFill>
                <a:ea typeface="MS PGothic" pitchFamily="34" charset="-128"/>
              </a:rPr>
              <a:t>restitutions </a:t>
            </a:r>
            <a:r>
              <a:rPr lang="fr-FR" sz="1900" dirty="0">
                <a:solidFill>
                  <a:srgbClr val="00B0F0"/>
                </a:solidFill>
                <a:ea typeface="MS PGothic" pitchFamily="34" charset="-128"/>
              </a:rPr>
              <a:t>(bases scellées</a:t>
            </a:r>
            <a:r>
              <a:rPr lang="fr-FR" sz="1900" dirty="0" smtClean="0">
                <a:solidFill>
                  <a:srgbClr val="00B0F0"/>
                </a:solidFill>
                <a:ea typeface="MS PGothic" pitchFamily="34" charset="-128"/>
              </a:rPr>
              <a:t>)</a:t>
            </a:r>
          </a:p>
          <a:p>
            <a:pPr lvl="5">
              <a:lnSpc>
                <a:spcPct val="120000"/>
              </a:lnSpc>
              <a:spcAft>
                <a:spcPts val="0"/>
              </a:spcAft>
              <a:defRPr/>
            </a:pPr>
            <a:endParaRPr lang="fr-FR" sz="1600" dirty="0">
              <a:solidFill>
                <a:srgbClr val="00B0F0"/>
              </a:solidFill>
              <a:ea typeface="MS PGothic" pitchFamily="34" charset="-128"/>
            </a:endParaRPr>
          </a:p>
          <a:p>
            <a:pPr lvl="2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900" dirty="0">
                <a:ea typeface="MS PGothic" pitchFamily="34" charset="-128"/>
              </a:rPr>
              <a:t>Infra-annuelle </a:t>
            </a:r>
            <a:r>
              <a:rPr lang="fr-FR" sz="1900" dirty="0" smtClean="0">
                <a:ea typeface="MS PGothic" pitchFamily="34" charset="-128"/>
              </a:rPr>
              <a:t>:</a:t>
            </a:r>
          </a:p>
          <a:p>
            <a:pPr lvl="6">
              <a:lnSpc>
                <a:spcPct val="120000"/>
              </a:lnSpc>
              <a:spcAft>
                <a:spcPts val="0"/>
              </a:spcAft>
              <a:defRPr/>
            </a:pPr>
            <a:endParaRPr lang="fr-FR" sz="800" dirty="0">
              <a:ea typeface="MS PGothic" pitchFamily="34" charset="-128"/>
            </a:endParaRPr>
          </a:p>
          <a:p>
            <a:pPr lvl="3">
              <a:lnSpc>
                <a:spcPct val="120000"/>
              </a:lnSpc>
              <a:spcAft>
                <a:spcPts val="400"/>
              </a:spcAft>
              <a:defRPr/>
            </a:pPr>
            <a:r>
              <a:rPr lang="fr-FR" sz="1900" dirty="0" smtClean="0">
                <a:ea typeface="MS PGothic" pitchFamily="34" charset="-128"/>
              </a:rPr>
              <a:t>Mensuelle, hebdomadaire voire quotidienne</a:t>
            </a:r>
          </a:p>
          <a:p>
            <a:pPr lvl="3">
              <a:lnSpc>
                <a:spcPct val="120000"/>
              </a:lnSpc>
              <a:spcAft>
                <a:spcPts val="400"/>
              </a:spcAft>
              <a:defRPr/>
            </a:pPr>
            <a:endParaRPr lang="fr-FR" sz="600" dirty="0" smtClean="0">
              <a:solidFill>
                <a:srgbClr val="00B050"/>
              </a:solidFill>
              <a:ea typeface="MS PGothic" pitchFamily="34" charset="-128"/>
            </a:endParaRPr>
          </a:p>
          <a:p>
            <a:pPr lvl="3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fr-FR" sz="1900" dirty="0" smtClean="0">
                <a:solidFill>
                  <a:srgbClr val="00B050"/>
                </a:solidFill>
                <a:ea typeface="MS PGothic" pitchFamily="34" charset="-128"/>
              </a:rPr>
              <a:t>Par exemple toute </a:t>
            </a:r>
            <a:r>
              <a:rPr lang="fr-FR" sz="1900" dirty="0">
                <a:solidFill>
                  <a:srgbClr val="00B050"/>
                </a:solidFill>
                <a:ea typeface="MS PGothic" pitchFamily="34" charset="-128"/>
              </a:rPr>
              <a:t>la rubrique « Analyse de l’activité » </a:t>
            </a:r>
            <a:r>
              <a:rPr lang="fr-FR" sz="1900" dirty="0" smtClean="0">
                <a:solidFill>
                  <a:srgbClr val="00B050"/>
                </a:solidFill>
                <a:ea typeface="MS PGothic" pitchFamily="34" charset="-128"/>
              </a:rPr>
              <a:t>: « statistiques </a:t>
            </a:r>
            <a:r>
              <a:rPr lang="fr-FR" sz="1900" dirty="0">
                <a:solidFill>
                  <a:srgbClr val="00B050"/>
                </a:solidFill>
                <a:ea typeface="MS PGothic" pitchFamily="34" charset="-128"/>
              </a:rPr>
              <a:t>sur les 4 </a:t>
            </a:r>
            <a:r>
              <a:rPr lang="fr-FR" sz="1900" dirty="0" smtClean="0">
                <a:solidFill>
                  <a:srgbClr val="00B050"/>
                </a:solidFill>
                <a:ea typeface="MS PGothic" pitchFamily="34" charset="-128"/>
              </a:rPr>
              <a:t>champs », « case </a:t>
            </a:r>
            <a:r>
              <a:rPr lang="fr-FR" sz="1900" dirty="0">
                <a:solidFill>
                  <a:srgbClr val="00B050"/>
                </a:solidFill>
                <a:ea typeface="MS PGothic" pitchFamily="34" charset="-128"/>
              </a:rPr>
              <a:t>mix </a:t>
            </a:r>
            <a:r>
              <a:rPr lang="fr-FR" sz="1900" dirty="0" smtClean="0">
                <a:solidFill>
                  <a:srgbClr val="00B050"/>
                </a:solidFill>
                <a:ea typeface="MS PGothic" pitchFamily="34" charset="-128"/>
              </a:rPr>
              <a:t>MCO », </a:t>
            </a:r>
            <a:r>
              <a:rPr lang="fr-FR" sz="1900" dirty="0" err="1" smtClean="0">
                <a:solidFill>
                  <a:srgbClr val="00B050"/>
                </a:solidFill>
                <a:ea typeface="MS PGothic" pitchFamily="34" charset="-128"/>
              </a:rPr>
              <a:t>etc</a:t>
            </a:r>
            <a:r>
              <a:rPr lang="fr-FR" sz="1900" dirty="0" smtClean="0">
                <a:solidFill>
                  <a:srgbClr val="00B050"/>
                </a:solidFill>
                <a:ea typeface="MS PGothic" pitchFamily="34" charset="-128"/>
              </a:rPr>
              <a:t> mises à jour tous les samedis</a:t>
            </a:r>
            <a:endParaRPr lang="fr-FR" sz="600" dirty="0">
              <a:solidFill>
                <a:srgbClr val="00B050"/>
              </a:solidFill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9pPr>
          </a:lstStyle>
          <a:p>
            <a:pPr>
              <a:defRPr/>
            </a:pPr>
            <a:fld id="{079BF32D-E627-4AC1-8FCF-C7FD6B9AFA06}" type="slidenum">
              <a:rPr lang="fr-FR" sz="900" baseline="0" smtClean="0">
                <a:solidFill>
                  <a:srgbClr val="4E455D"/>
                </a:solidFill>
                <a:latin typeface="Arial" pitchFamily="34" charset="0"/>
              </a:rPr>
              <a:pPr>
                <a:defRPr/>
              </a:pPr>
              <a:t>21</a:t>
            </a:fld>
            <a:endParaRPr lang="fr-FR" sz="900" baseline="0">
              <a:solidFill>
                <a:srgbClr val="4E455D"/>
              </a:solidFill>
              <a:latin typeface="Verdana Bold" pitchFamily="85" charset="0"/>
            </a:endParaRPr>
          </a:p>
        </p:txBody>
      </p:sp>
      <p:sp>
        <p:nvSpPr>
          <p:cNvPr id="5" name="Explosion 2 4"/>
          <p:cNvSpPr/>
          <p:nvPr/>
        </p:nvSpPr>
        <p:spPr bwMode="auto">
          <a:xfrm>
            <a:off x="251520" y="3789040"/>
            <a:ext cx="1626911" cy="1800200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  <a:ea typeface="ＭＳ Ｐゴシック" charset="0"/>
              </a:rPr>
              <a:t>MAJ basées </a:t>
            </a:r>
            <a:r>
              <a:rPr lang="fr-FR" sz="1200" baseline="0" dirty="0">
                <a:solidFill>
                  <a:schemeClr val="bg1"/>
                </a:solidFill>
                <a:latin typeface="Times" charset="0"/>
                <a:ea typeface="ＭＳ Ｐゴシック" charset="0"/>
              </a:rPr>
              <a:t>sur les e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  <a:ea typeface="ＭＳ Ｐゴシック" charset="0"/>
              </a:rPr>
              <a:t>nvois PMSI</a:t>
            </a:r>
          </a:p>
        </p:txBody>
      </p:sp>
    </p:spTree>
    <p:extLst>
      <p:ext uri="{BB962C8B-B14F-4D97-AF65-F5344CB8AC3E}">
        <p14:creationId xmlns:p14="http://schemas.microsoft.com/office/powerpoint/2010/main" val="19417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61921"/>
            <a:ext cx="8187507" cy="49198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Accéder à </a:t>
            </a:r>
            <a:r>
              <a:rPr lang="fr-FR" dirty="0" err="1"/>
              <a:t>ScanSanté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96" y="1484784"/>
            <a:ext cx="7416800" cy="3657600"/>
          </a:xfrm>
        </p:spPr>
        <p:txBody>
          <a:bodyPr/>
          <a:lstStyle/>
          <a:p>
            <a:r>
              <a:rPr lang="fr-FR" sz="2000" dirty="0"/>
              <a:t>Par le site de l’ATIH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6228184" y="3212976"/>
            <a:ext cx="2088232" cy="9361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22</a:t>
            </a:fld>
            <a:endParaRPr lang="fr-FR">
              <a:latin typeface="Verdana Bold" pitchFamily="8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4530824" cy="992188"/>
          </a:xfrm>
        </p:spPr>
        <p:txBody>
          <a:bodyPr/>
          <a:lstStyle/>
          <a:p>
            <a:r>
              <a:rPr lang="fr-FR" dirty="0"/>
              <a:t>Accéder à </a:t>
            </a:r>
            <a:r>
              <a:rPr lang="fr-FR" dirty="0" err="1"/>
              <a:t>ScanSanté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96" y="1484784"/>
            <a:ext cx="7416800" cy="3657600"/>
          </a:xfrm>
        </p:spPr>
        <p:txBody>
          <a:bodyPr/>
          <a:lstStyle/>
          <a:p>
            <a:r>
              <a:rPr lang="fr-FR" sz="2000" dirty="0"/>
              <a:t>Par le site de l’ATIH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600"/>
            <a:ext cx="8915276" cy="2817591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 bwMode="auto">
          <a:xfrm>
            <a:off x="4565142" y="2996952"/>
            <a:ext cx="2291270" cy="8640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23</a:t>
            </a:fld>
            <a:endParaRPr lang="fr-FR">
              <a:latin typeface="Verdana Bold" pitchFamily="8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24</a:t>
            </a:fld>
            <a:endParaRPr lang="fr-FR">
              <a:latin typeface="Verdana Bold" pitchFamily="85" charset="0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57400" y="204564"/>
            <a:ext cx="6096000" cy="992188"/>
          </a:xfrm>
        </p:spPr>
        <p:txBody>
          <a:bodyPr/>
          <a:lstStyle/>
          <a:p>
            <a:r>
              <a:rPr lang="fr-FR" dirty="0" smtClean="0"/>
              <a:t>Page d’accueil </a:t>
            </a:r>
            <a:r>
              <a:rPr lang="fr-FR" dirty="0"/>
              <a:t>ScanSanté</a:t>
            </a:r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 bwMode="auto">
          <a:xfrm>
            <a:off x="323528" y="1700808"/>
            <a:ext cx="8664192" cy="5023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2555776" y="1328311"/>
            <a:ext cx="2448272" cy="444505"/>
          </a:xfrm>
          <a:prstGeom prst="wedgeRoundRectCallout">
            <a:avLst>
              <a:gd name="adj1" fmla="val -17757"/>
              <a:gd name="adj2" fmla="val 114189"/>
              <a:gd name="adj3" fmla="val 16667"/>
            </a:avLst>
          </a:prstGeom>
          <a:solidFill>
            <a:srgbClr val="58466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3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Accès aux restitutions par grand thème</a:t>
            </a:r>
            <a:endParaRPr lang="fr-FR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3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(par défaut, informations en accès libre)</a:t>
            </a:r>
            <a:endParaRPr lang="fr-FR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466556" y="1340768"/>
            <a:ext cx="1409700" cy="461010"/>
          </a:xfrm>
          <a:prstGeom prst="wedgeRoundRectCallout">
            <a:avLst>
              <a:gd name="adj1" fmla="val -30823"/>
              <a:gd name="adj2" fmla="val 97291"/>
              <a:gd name="adj3" fmla="val 16667"/>
            </a:avLst>
          </a:prstGeom>
          <a:solidFill>
            <a:srgbClr val="58466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fr-FR" sz="13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Aide à la navigation et exemples d’utilisation</a:t>
            </a:r>
            <a:endParaRPr lang="fr-FR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453699" y="1328311"/>
            <a:ext cx="1294765" cy="804545"/>
          </a:xfrm>
          <a:prstGeom prst="wedgeRoundRectCallout">
            <a:avLst>
              <a:gd name="adj1" fmla="val -103518"/>
              <a:gd name="adj2" fmla="val 88297"/>
              <a:gd name="adj3" fmla="val 16667"/>
            </a:avLst>
          </a:prstGeom>
          <a:solidFill>
            <a:srgbClr val="58466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3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Authentification pour accéder  aux informations sous identifiant</a:t>
            </a:r>
            <a:endParaRPr lang="fr-FR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322540" y="3068960"/>
            <a:ext cx="1409700" cy="254000"/>
          </a:xfrm>
          <a:prstGeom prst="wedgeRoundRectCallout">
            <a:avLst>
              <a:gd name="adj1" fmla="val -52092"/>
              <a:gd name="adj2" fmla="val -132706"/>
              <a:gd name="adj3" fmla="val 16667"/>
            </a:avLst>
          </a:prstGeom>
          <a:solidFill>
            <a:srgbClr val="58466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3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Moteur de recherche</a:t>
            </a:r>
            <a:endParaRPr lang="fr-FR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92315" y="3169679"/>
            <a:ext cx="1628775" cy="294005"/>
          </a:xfrm>
          <a:prstGeom prst="wedgeRoundRectCallout">
            <a:avLst>
              <a:gd name="adj1" fmla="val 82495"/>
              <a:gd name="adj2" fmla="val -59392"/>
              <a:gd name="adj3" fmla="val 16667"/>
            </a:avLst>
          </a:prstGeom>
          <a:solidFill>
            <a:srgbClr val="58466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3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Filtres par champ ou GHT</a:t>
            </a:r>
            <a:endParaRPr lang="fr-FR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Formulaire d’interrogation </a:t>
            </a:r>
            <a:r>
              <a:rPr lang="fr-FR" dirty="0" smtClean="0"/>
              <a:t>des données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25</a:t>
            </a:fld>
            <a:endParaRPr lang="fr-FR">
              <a:latin typeface="Verdana Bold" pitchFamily="85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97972" y="1710920"/>
            <a:ext cx="8394508" cy="5030448"/>
            <a:chOff x="611560" y="1165692"/>
            <a:chExt cx="8394508" cy="503044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7" t="15080" r="3730" b="13888"/>
            <a:stretch/>
          </p:blipFill>
          <p:spPr bwMode="auto">
            <a:xfrm>
              <a:off x="611560" y="1362646"/>
              <a:ext cx="8394508" cy="443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à coins arrondis 9"/>
            <p:cNvSpPr/>
            <p:nvPr/>
          </p:nvSpPr>
          <p:spPr>
            <a:xfrm>
              <a:off x="5371626" y="1165692"/>
              <a:ext cx="1546210" cy="719873"/>
            </a:xfrm>
            <a:prstGeom prst="wedgeRoundRectCallout">
              <a:avLst>
                <a:gd name="adj1" fmla="val -113888"/>
                <a:gd name="adj2" fmla="val 3754"/>
                <a:gd name="adj3" fmla="val 16667"/>
              </a:avLst>
            </a:prstGeom>
            <a:solidFill>
              <a:srgbClr val="58466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 smtClean="0"/>
                <a:t>Positionnement de l’application dans le menu</a:t>
              </a:r>
              <a:endParaRPr lang="fr-FR" sz="1300" b="1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3995936" y="5394147"/>
              <a:ext cx="1872208" cy="801993"/>
            </a:xfrm>
            <a:prstGeom prst="wedgeRoundRectCallout">
              <a:avLst>
                <a:gd name="adj1" fmla="val -87645"/>
                <a:gd name="adj2" fmla="val -23474"/>
                <a:gd name="adj3" fmla="val 16667"/>
              </a:avLst>
            </a:prstGeom>
            <a:solidFill>
              <a:srgbClr val="58466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 smtClean="0"/>
                <a:t>Notice de l’application (définitions, sources, méthodologie de calcul </a:t>
              </a:r>
              <a:r>
                <a:rPr lang="fr-FR" sz="1300" b="1" dirty="0" err="1" smtClean="0"/>
                <a:t>etc</a:t>
              </a:r>
              <a:r>
                <a:rPr lang="fr-FR" sz="1300" b="1" dirty="0" smtClean="0"/>
                <a:t>)</a:t>
              </a:r>
              <a:endParaRPr lang="fr-FR" sz="1300" b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4211960" y="2739756"/>
              <a:ext cx="1728192" cy="760432"/>
            </a:xfrm>
            <a:prstGeom prst="wedgeRoundRectCallout">
              <a:avLst>
                <a:gd name="adj1" fmla="val -96393"/>
                <a:gd name="adj2" fmla="val 8859"/>
                <a:gd name="adj3" fmla="val 16667"/>
              </a:avLst>
            </a:prstGeom>
            <a:solidFill>
              <a:srgbClr val="58466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 smtClean="0"/>
                <a:t>Choix des éléments à restituer (année, etc.)</a:t>
              </a:r>
              <a:endParaRPr lang="fr-FR" sz="1300" b="1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3203848" y="4365105"/>
              <a:ext cx="1872208" cy="504056"/>
            </a:xfrm>
            <a:prstGeom prst="wedgeRoundRectCallout">
              <a:avLst>
                <a:gd name="adj1" fmla="val -124094"/>
                <a:gd name="adj2" fmla="val -4755"/>
                <a:gd name="adj3" fmla="val 16667"/>
              </a:avLst>
            </a:prstGeom>
            <a:solidFill>
              <a:srgbClr val="584665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 smtClean="0"/>
                <a:t>Pour obtenir les  tableaux de résultat</a:t>
              </a:r>
              <a:endParaRPr lang="fr-FR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423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Page de résultats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26</a:t>
            </a:fld>
            <a:endParaRPr lang="fr-FR">
              <a:latin typeface="Verdana Bold" pitchFamily="85" charset="0"/>
            </a:endParaRPr>
          </a:p>
        </p:txBody>
      </p:sp>
      <p:pic>
        <p:nvPicPr>
          <p:cNvPr id="158722" name="Imag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" y="2564904"/>
            <a:ext cx="88963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1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" y="4041279"/>
            <a:ext cx="88868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34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6998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001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043608" y="1844824"/>
            <a:ext cx="1872208" cy="720080"/>
          </a:xfrm>
          <a:prstGeom prst="wedgeRoundRectCallout">
            <a:avLst>
              <a:gd name="adj1" fmla="val 1003"/>
              <a:gd name="adj2" fmla="val 146712"/>
              <a:gd name="adj3" fmla="val 16667"/>
            </a:avLst>
          </a:prstGeom>
          <a:solidFill>
            <a:srgbClr val="58466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Boutons d’export et d’impression</a:t>
            </a:r>
            <a:endParaRPr lang="fr-FR" sz="14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292080" y="2449141"/>
            <a:ext cx="1872208" cy="763835"/>
          </a:xfrm>
          <a:prstGeom prst="wedgeRoundRectCallout">
            <a:avLst>
              <a:gd name="adj1" fmla="val 1003"/>
              <a:gd name="adj2" fmla="val 146712"/>
              <a:gd name="adj3" fmla="val 16667"/>
            </a:avLst>
          </a:prstGeom>
          <a:solidFill>
            <a:srgbClr val="584665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Titre du tableau de résultats reprenant les filtres sélectionnés</a:t>
            </a:r>
            <a:endParaRPr lang="fr-FR" sz="1400" b="1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771800" y="1412776"/>
            <a:ext cx="6120680" cy="432048"/>
          </a:xfrm>
        </p:spPr>
        <p:txBody>
          <a:bodyPr/>
          <a:lstStyle/>
          <a:p>
            <a:pPr lvl="1"/>
            <a:r>
              <a:rPr lang="fr-FR" sz="1700" dirty="0"/>
              <a:t>Une nouvelle page est créée pour chaque requête facilitant  la comparaison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32319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85" charset="0"/>
                <a:ea typeface="MS PGothic" pitchFamily="34" charset="-128"/>
              </a:defRPr>
            </a:lvl9pPr>
          </a:lstStyle>
          <a:p>
            <a:pPr>
              <a:defRPr/>
            </a:pPr>
            <a:fld id="{F93CA1D4-F49F-4C97-88D5-BD4D0097ECE8}" type="slidenum">
              <a:rPr lang="fr-FR" sz="900" baseline="0" smtClean="0">
                <a:solidFill>
                  <a:srgbClr val="4E455D"/>
                </a:solidFill>
                <a:latin typeface="Arial" pitchFamily="34" charset="0"/>
              </a:rPr>
              <a:pPr>
                <a:defRPr/>
              </a:pPr>
              <a:t>27</a:t>
            </a:fld>
            <a:endParaRPr lang="fr-FR" sz="900" baseline="0">
              <a:solidFill>
                <a:srgbClr val="4E455D"/>
              </a:solidFill>
              <a:latin typeface="Verdana Bold" pitchFamily="85" charset="0"/>
            </a:endParaRPr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58788" r="18280" b="2659"/>
          <a:stretch/>
        </p:blipFill>
        <p:spPr>
          <a:xfrm>
            <a:off x="225519" y="4433359"/>
            <a:ext cx="5296188" cy="21039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420" y="4892897"/>
            <a:ext cx="1925631" cy="11848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669398"/>
            <a:ext cx="1168887" cy="1631888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29842" y="82550"/>
            <a:ext cx="68786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ea typeface="+mj-ea"/>
                <a:cs typeface="ＭＳ Ｐゴシック" charset="0"/>
              </a:rPr>
              <a:t>Aide à l’utilisation de ScanSanté</a:t>
            </a:r>
            <a:endParaRPr lang="fr-FR" dirty="0">
              <a:ea typeface="+mj-ea"/>
              <a:cs typeface="ＭＳ Ｐゴシック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01" y="1288704"/>
            <a:ext cx="8732550" cy="1969163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475656" y="3392419"/>
            <a:ext cx="1800201" cy="684653"/>
          </a:xfrm>
          <a:prstGeom prst="wedgeRoundRectCallout">
            <a:avLst>
              <a:gd name="adj1" fmla="val -2241"/>
              <a:gd name="adj2" fmla="val -125990"/>
              <a:gd name="adj3" fmla="val 16667"/>
            </a:avLst>
          </a:prstGeom>
          <a:solidFill>
            <a:srgbClr val="584665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Présentation du contenu de ScanSanté et aide à la prise en main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707904" y="3451924"/>
            <a:ext cx="1512168" cy="650682"/>
          </a:xfrm>
          <a:prstGeom prst="wedgeRoundRectCallout">
            <a:avLst>
              <a:gd name="adj1" fmla="val -10115"/>
              <a:gd name="adj2" fmla="val -112019"/>
              <a:gd name="adj3" fmla="val 16667"/>
            </a:avLst>
          </a:prstGeom>
          <a:solidFill>
            <a:srgbClr val="584665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Exemples d’utilisation déclinés par axe d’analyse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940152" y="3451743"/>
            <a:ext cx="1299403" cy="650682"/>
          </a:xfrm>
          <a:prstGeom prst="wedgeRoundRectCallout">
            <a:avLst>
              <a:gd name="adj1" fmla="val -17709"/>
              <a:gd name="adj2" fmla="val -114827"/>
              <a:gd name="adj3" fmla="val 16667"/>
            </a:avLst>
          </a:prstGeom>
          <a:solidFill>
            <a:srgbClr val="584665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Recensement des ressources documentaires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668344" y="3440494"/>
            <a:ext cx="1299403" cy="650682"/>
          </a:xfrm>
          <a:prstGeom prst="wedgeRoundRectCallout">
            <a:avLst>
              <a:gd name="adj1" fmla="val -21747"/>
              <a:gd name="adj2" fmla="val -127733"/>
              <a:gd name="adj3" fmla="val 16667"/>
            </a:avLst>
          </a:prstGeom>
          <a:solidFill>
            <a:srgbClr val="584665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Calendrier prévisionnel des mises à jour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81140" cy="992188"/>
          </a:xfrm>
        </p:spPr>
        <p:txBody>
          <a:bodyPr/>
          <a:lstStyle/>
          <a:p>
            <a:r>
              <a:rPr lang="fr-FR" dirty="0"/>
              <a:t>ScanSanté : menu des </a:t>
            </a:r>
            <a:r>
              <a:rPr lang="fr-FR" dirty="0" smtClean="0"/>
              <a:t>restitutions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28</a:t>
            </a:fld>
            <a:endParaRPr lang="fr-FR">
              <a:latin typeface="Verdana Bold" pitchFamily="85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619696" y="1484784"/>
            <a:ext cx="702265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  <a:defRPr sz="2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54F"/>
              </a:buClr>
              <a:buSzPct val="100000"/>
              <a:buFont typeface="Arial" pitchFamily="34" charset="0"/>
              <a:buChar char="●"/>
              <a:defRPr sz="22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A7D5"/>
              </a:buClr>
              <a:buFont typeface="Arial" pitchFamily="34" charset="0"/>
              <a:buChar char="●"/>
              <a:defRPr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19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  <a:defRPr sz="1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54F"/>
              </a:buClr>
              <a:buFont typeface="Arial" pitchFamily="34" charset="0"/>
              <a:buChar char="●"/>
              <a:defRPr sz="1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kern="0" baseline="0" dirty="0"/>
              <a:t>Les </a:t>
            </a:r>
            <a:r>
              <a:rPr lang="fr-FR" sz="1800" kern="0" baseline="0" dirty="0" smtClean="0"/>
              <a:t>restitutions, </a:t>
            </a:r>
            <a:r>
              <a:rPr lang="fr-FR" sz="1800" kern="0" baseline="0" dirty="0"/>
              <a:t>classées par grand </a:t>
            </a:r>
            <a:r>
              <a:rPr lang="fr-FR" sz="1800" kern="0" baseline="0" dirty="0" smtClean="0"/>
              <a:t>thème, sont </a:t>
            </a:r>
            <a:r>
              <a:rPr lang="fr-FR" sz="1800" kern="0" baseline="0" dirty="0"/>
              <a:t>accessibles </a:t>
            </a:r>
            <a:r>
              <a:rPr lang="fr-FR" sz="1800" kern="0" baseline="0" dirty="0" smtClean="0"/>
              <a:t>en </a:t>
            </a:r>
            <a:r>
              <a:rPr lang="fr-FR" sz="1800" kern="0" baseline="0" dirty="0"/>
              <a:t>survolant l’onglet du thème qui vous intéresse par exemple « Activité » </a:t>
            </a:r>
            <a:r>
              <a:rPr lang="fr-FR" sz="1700" kern="0" baseline="0" dirty="0"/>
              <a:t>(par défaut, liste des restitutions en accès libre) </a:t>
            </a: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73649"/>
            <a:ext cx="8811855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81140" cy="992188"/>
          </a:xfrm>
        </p:spPr>
        <p:txBody>
          <a:bodyPr/>
          <a:lstStyle/>
          <a:p>
            <a:r>
              <a:rPr lang="fr-FR" dirty="0"/>
              <a:t>ScanSanté : menu des </a:t>
            </a:r>
            <a:r>
              <a:rPr lang="fr-FR" dirty="0" smtClean="0"/>
              <a:t>restitutions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29</a:t>
            </a:fld>
            <a:endParaRPr lang="fr-FR">
              <a:latin typeface="Verdana Bold" pitchFamily="85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619696" y="1340768"/>
            <a:ext cx="71131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  <a:defRPr sz="2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54F"/>
              </a:buClr>
              <a:buSzPct val="100000"/>
              <a:buFont typeface="Arial" pitchFamily="34" charset="0"/>
              <a:buChar char="●"/>
              <a:defRPr sz="22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A7D5"/>
              </a:buClr>
              <a:buFont typeface="Arial" pitchFamily="34" charset="0"/>
              <a:buChar char="●"/>
              <a:defRPr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19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  <a:defRPr sz="1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54F"/>
              </a:buClr>
              <a:buFont typeface="Arial" pitchFamily="34" charset="0"/>
              <a:buChar char="●"/>
              <a:defRPr sz="1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kern="0" baseline="0" dirty="0"/>
              <a:t>Les </a:t>
            </a:r>
            <a:r>
              <a:rPr lang="fr-FR" sz="1800" kern="0" baseline="0" dirty="0" smtClean="0"/>
              <a:t>restitutions, sont également </a:t>
            </a:r>
            <a:r>
              <a:rPr lang="fr-FR" sz="1800" kern="0" baseline="0" dirty="0"/>
              <a:t>accessibles </a:t>
            </a:r>
            <a:r>
              <a:rPr lang="fr-FR" sz="1800" kern="0" baseline="0" dirty="0" smtClean="0"/>
              <a:t>en </a:t>
            </a:r>
            <a:r>
              <a:rPr lang="fr-FR" sz="1800" kern="0" baseline="0" dirty="0"/>
              <a:t>cliquant sur l’onglet concerné puis en utilisant le pavé gauche de la fenêtre</a:t>
            </a:r>
            <a:endParaRPr lang="fr-FR" sz="2000" kern="0" baseline="0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1" y="2004764"/>
            <a:ext cx="8452329" cy="4766886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 bwMode="auto">
          <a:xfrm>
            <a:off x="440150" y="3356992"/>
            <a:ext cx="1683577" cy="23042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339752" y="2060848"/>
            <a:ext cx="5152131" cy="2776997"/>
          </a:xfrm>
        </p:spPr>
        <p:txBody>
          <a:bodyPr/>
          <a:lstStyle/>
          <a:p>
            <a:pPr algn="l"/>
            <a:r>
              <a:rPr lang="fr-FR" sz="3400" b="1" dirty="0" smtClean="0">
                <a:solidFill>
                  <a:srgbClr val="70B221"/>
                </a:solidFill>
              </a:rPr>
              <a:t>1. Dispositif d’accès aux données</a:t>
            </a:r>
            <a:r>
              <a:rPr lang="fr-FR" sz="3400" dirty="0" smtClean="0">
                <a:solidFill>
                  <a:srgbClr val="00B0F0"/>
                </a:solidFill>
              </a:rPr>
              <a:t/>
            </a:r>
            <a:br>
              <a:rPr lang="fr-FR" sz="3400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endParaRPr lang="fr-FR" sz="2000" b="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4221088"/>
            <a:ext cx="468052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solidFill>
                  <a:schemeClr val="tx2"/>
                </a:solidFill>
                <a:latin typeface="+mn-lt"/>
              </a:rPr>
              <a:t>Contexte et dispositif</a:t>
            </a:r>
          </a:p>
          <a:p>
            <a:r>
              <a:rPr lang="fr-FR" sz="3400" b="1" dirty="0" smtClean="0">
                <a:solidFill>
                  <a:schemeClr val="tx2"/>
                </a:solidFill>
                <a:latin typeface="+mn-lt"/>
              </a:rPr>
              <a:t>Le serveur ATIH</a:t>
            </a:r>
            <a:endParaRPr lang="fr-FR" sz="3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14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81140" cy="992188"/>
          </a:xfrm>
        </p:spPr>
        <p:txBody>
          <a:bodyPr/>
          <a:lstStyle/>
          <a:p>
            <a:r>
              <a:rPr lang="fr-FR" dirty="0"/>
              <a:t>ScanSanté : menu des </a:t>
            </a:r>
            <a:r>
              <a:rPr lang="fr-FR" dirty="0" smtClean="0"/>
              <a:t>restitutions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30</a:t>
            </a:fld>
            <a:endParaRPr lang="fr-FR">
              <a:latin typeface="Verdana Bold" pitchFamily="85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619696" y="1268760"/>
            <a:ext cx="7416800" cy="576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Possibilité de filtrer les </a:t>
            </a:r>
            <a:r>
              <a:rPr lang="fr-FR" sz="2000" dirty="0" smtClean="0"/>
              <a:t>restitutions </a:t>
            </a:r>
            <a:r>
              <a:rPr lang="fr-FR" sz="2000" dirty="0"/>
              <a:t>en fonction du champ </a:t>
            </a:r>
            <a:r>
              <a:rPr lang="fr-FR" sz="2000" dirty="0" smtClean="0"/>
              <a:t>d’activité ou du territoire (GHT) </a:t>
            </a:r>
            <a:endParaRPr lang="fr-FR" sz="2000" dirty="0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1945"/>
            <a:ext cx="8838758" cy="4821431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1979712" y="2562264"/>
            <a:ext cx="1368152" cy="6480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81140" cy="992188"/>
          </a:xfrm>
        </p:spPr>
        <p:txBody>
          <a:bodyPr/>
          <a:lstStyle/>
          <a:p>
            <a:r>
              <a:rPr lang="fr-FR" dirty="0"/>
              <a:t>ScanSanté : menu des </a:t>
            </a:r>
            <a:r>
              <a:rPr lang="fr-FR" dirty="0" smtClean="0"/>
              <a:t>restitutions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31</a:t>
            </a:fld>
            <a:endParaRPr lang="fr-FR">
              <a:latin typeface="Verdana Bold" pitchFamily="85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619696" y="1268760"/>
            <a:ext cx="7416800" cy="576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Possibilité de filtrer les </a:t>
            </a:r>
            <a:r>
              <a:rPr lang="fr-FR" sz="2000" dirty="0" smtClean="0"/>
              <a:t>restitutions </a:t>
            </a:r>
            <a:r>
              <a:rPr lang="fr-FR" sz="2000" dirty="0"/>
              <a:t>en fonction du champ </a:t>
            </a:r>
            <a:r>
              <a:rPr lang="fr-FR" sz="2000" dirty="0" smtClean="0"/>
              <a:t>d’activité ou du territoire (GHT) </a:t>
            </a: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87905"/>
            <a:ext cx="8892540" cy="4493895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3059832" y="2134369"/>
            <a:ext cx="2229485" cy="790575"/>
          </a:xfrm>
          <a:prstGeom prst="wedgeRoundRectCallout">
            <a:avLst>
              <a:gd name="adj1" fmla="val -143139"/>
              <a:gd name="adj2" fmla="val 171863"/>
              <a:gd name="adj3" fmla="val 16667"/>
            </a:avLst>
          </a:prstGeom>
          <a:solidFill>
            <a:srgbClr val="584665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Pour revenir à la liste complète des restitutions filtrées, cliquer dans le cercle du champ sélectionné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08775" cy="992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Un accès </a:t>
            </a:r>
            <a:r>
              <a:rPr lang="fr-FR" dirty="0" smtClean="0"/>
              <a:t>dédié GHT</a:t>
            </a:r>
            <a:endParaRPr lang="fr-FR" dirty="0">
              <a:ea typeface="+mj-ea"/>
              <a:cs typeface="ＭＳ Ｐゴシック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579" t="7404" r="3887" b="11239"/>
          <a:stretch/>
        </p:blipFill>
        <p:spPr>
          <a:xfrm>
            <a:off x="107504" y="1844824"/>
            <a:ext cx="8900477" cy="483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555776" y="2564904"/>
            <a:ext cx="1584176" cy="57606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9390" y="3933056"/>
            <a:ext cx="1584176" cy="155483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48064" y="125283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hlinkClick r:id="rId4"/>
              </a:rPr>
              <a:t>www.scansante.fr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0021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57399" y="223419"/>
            <a:ext cx="6708775" cy="992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Une documentation spécifique GHT</a:t>
            </a:r>
            <a:endParaRPr lang="fr-FR" dirty="0">
              <a:ea typeface="+mj-ea"/>
              <a:cs typeface="ＭＳ Ｐゴシック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792"/>
            <a:ext cx="8010598" cy="3484984"/>
          </a:xfrm>
        </p:spPr>
        <p:txBody>
          <a:bodyPr/>
          <a:lstStyle/>
          <a:p>
            <a:pPr marL="182562" indent="0">
              <a:buNone/>
            </a:pPr>
            <a:r>
              <a:rPr lang="fr-FR" sz="2000" b="1" dirty="0" smtClean="0"/>
              <a:t>Une fiche thématique	</a:t>
            </a:r>
            <a:r>
              <a:rPr lang="fr-FR" sz="2000" dirty="0" smtClean="0"/>
              <a:t>		</a:t>
            </a:r>
            <a:r>
              <a:rPr lang="fr-FR" sz="2000" b="1" dirty="0" smtClean="0"/>
              <a:t>Un tutoriel vidéo</a:t>
            </a:r>
            <a:endParaRPr lang="fr-FR" sz="2400" b="1" dirty="0" smtClean="0"/>
          </a:p>
          <a:p>
            <a:pPr marL="182562" indent="0">
              <a:buNone/>
            </a:pPr>
            <a:endParaRPr lang="fr-FR" sz="2400" dirty="0"/>
          </a:p>
          <a:p>
            <a:pPr marL="182562" indent="0">
              <a:buNone/>
            </a:pP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182562" indent="0">
              <a:buNone/>
            </a:pPr>
            <a:r>
              <a:rPr lang="fr-FR" sz="2000" b="1" dirty="0" smtClean="0"/>
              <a:t>Un </a:t>
            </a:r>
            <a:r>
              <a:rPr lang="fr-FR" sz="2000" b="1" dirty="0"/>
              <a:t>guide </a:t>
            </a:r>
            <a:r>
              <a:rPr lang="fr-FR" sz="2000" dirty="0"/>
              <a:t>ATIH réalisé à la demande de la </a:t>
            </a:r>
            <a:r>
              <a:rPr lang="fr-FR" sz="2000" dirty="0" smtClean="0"/>
              <a:t>DGOS</a:t>
            </a:r>
          </a:p>
          <a:p>
            <a:pPr lvl="1"/>
            <a:r>
              <a:rPr lang="fr-FR" sz="1800" dirty="0" smtClean="0"/>
              <a:t>Site </a:t>
            </a:r>
            <a:r>
              <a:rPr lang="fr-FR" sz="1800" dirty="0"/>
              <a:t>du ministère :</a:t>
            </a:r>
          </a:p>
          <a:p>
            <a:pPr marL="476250" lvl="1" indent="0">
              <a:buNone/>
            </a:pPr>
            <a:r>
              <a:rPr lang="fr-FR" sz="1200" dirty="0">
                <a:hlinkClick r:id="rId3"/>
              </a:rPr>
              <a:t>http://social-sante.gouv.fr/professionnels/gerer-un-etablissement-de-sante-medico-social/groupements-hospitaliers-de-territoire/ght</a:t>
            </a:r>
            <a:endParaRPr lang="fr-FR" sz="1200" dirty="0"/>
          </a:p>
          <a:p>
            <a:pPr lvl="1"/>
            <a:r>
              <a:rPr lang="fr-FR" sz="1800" dirty="0"/>
              <a:t>Site </a:t>
            </a:r>
            <a:r>
              <a:rPr lang="fr-FR" sz="1800" dirty="0" smtClean="0"/>
              <a:t>ATIH :</a:t>
            </a:r>
            <a:endParaRPr lang="fr-FR" sz="1800" dirty="0"/>
          </a:p>
          <a:p>
            <a:pPr marL="476250" lvl="1" indent="0">
              <a:buNone/>
            </a:pPr>
            <a:r>
              <a:rPr lang="fr-FR" sz="1200" dirty="0">
                <a:hlinkClick r:id="rId4"/>
              </a:rPr>
              <a:t>http://www.atih.sante.fr/organisation-territoriale-des-soins/groupements-hospitaliers-de-territoire</a:t>
            </a:r>
            <a:endParaRPr lang="fr-FR" sz="1200" dirty="0"/>
          </a:p>
          <a:p>
            <a:endParaRPr lang="fr-FR" sz="2400" dirty="0"/>
          </a:p>
          <a:p>
            <a:pPr marL="476250" lvl="1" indent="0">
              <a:buNone/>
            </a:pPr>
            <a:endParaRPr lang="fr-FR" sz="2100" dirty="0"/>
          </a:p>
          <a:p>
            <a:pPr lvl="1"/>
            <a:endParaRPr lang="fr-FR" sz="21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AA03C-D906-4227-A3E0-A933D44E8C56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287" y="2113543"/>
            <a:ext cx="3573498" cy="21988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347" y="1844824"/>
            <a:ext cx="2169167" cy="30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339752" y="2204864"/>
            <a:ext cx="5152131" cy="2776997"/>
          </a:xfrm>
        </p:spPr>
        <p:txBody>
          <a:bodyPr/>
          <a:lstStyle/>
          <a:p>
            <a:r>
              <a:rPr lang="fr-FR" sz="3400" b="1" dirty="0" err="1" smtClean="0">
                <a:solidFill>
                  <a:srgbClr val="70B221"/>
                </a:solidFill>
                <a:latin typeface="Arial Bold" pitchFamily="85" charset="-52"/>
                <a:ea typeface="MS PGothic" pitchFamily="34" charset="-128"/>
              </a:rPr>
              <a:t>ScanSanté</a:t>
            </a:r>
            <a:r>
              <a:rPr lang="fr-FR" b="1" dirty="0" smtClean="0">
                <a:solidFill>
                  <a:srgbClr val="70B221"/>
                </a:solidFill>
                <a:latin typeface="Arial Bold" pitchFamily="85" charset="-52"/>
                <a:ea typeface="MS PGothic" pitchFamily="34" charset="-128"/>
              </a:rPr>
              <a:t/>
            </a:r>
            <a:br>
              <a:rPr lang="fr-FR" b="1" dirty="0" smtClean="0">
                <a:solidFill>
                  <a:srgbClr val="70B221"/>
                </a:solidFill>
                <a:latin typeface="Arial Bold" pitchFamily="85" charset="-52"/>
                <a:ea typeface="MS PGothic" pitchFamily="34" charset="-128"/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endParaRPr lang="fr-FR" sz="2000" b="0" dirty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51720" y="4221088"/>
            <a:ext cx="576064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solidFill>
                  <a:schemeClr val="tx2"/>
                </a:solidFill>
                <a:latin typeface="+mn-lt"/>
              </a:rPr>
              <a:t>Analyser le </a:t>
            </a:r>
            <a:r>
              <a:rPr lang="fr-FR" sz="3400" b="1" dirty="0" smtClean="0">
                <a:solidFill>
                  <a:srgbClr val="584665"/>
                </a:solidFill>
                <a:latin typeface="+mn-lt"/>
              </a:rPr>
              <a:t>case-mix</a:t>
            </a:r>
            <a:r>
              <a:rPr lang="fr-FR" sz="3400" b="1" dirty="0" smtClean="0">
                <a:solidFill>
                  <a:schemeClr val="tx2"/>
                </a:solidFill>
                <a:latin typeface="+mn-lt"/>
              </a:rPr>
              <a:t> d’un établissement ou d’un panier d’établissement</a:t>
            </a:r>
            <a:endParaRPr lang="fr-FR" sz="34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6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6400" y="476672"/>
            <a:ext cx="6096000" cy="781187"/>
          </a:xfrm>
        </p:spPr>
        <p:txBody>
          <a:bodyPr/>
          <a:lstStyle/>
          <a:p>
            <a:pPr>
              <a:defRPr/>
            </a:pPr>
            <a:r>
              <a:rPr lang="fr-FR" b="0" dirty="0" smtClean="0">
                <a:latin typeface="Arial Bold" pitchFamily="85" charset="-52"/>
                <a:ea typeface="MS PGothic" pitchFamily="34" charset="-128"/>
              </a:rPr>
              <a:t>Analyse de l’activité</a:t>
            </a:r>
            <a:endParaRPr lang="fr-FR" b="0" dirty="0">
              <a:solidFill>
                <a:srgbClr val="FF0000"/>
              </a:solidFill>
              <a:latin typeface="Arial Bold" pitchFamily="85" charset="-52"/>
              <a:ea typeface="MS PGothic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lvl="1" indent="-265113">
              <a:lnSpc>
                <a:spcPct val="110000"/>
              </a:lnSpc>
              <a:spcAft>
                <a:spcPts val="1800"/>
              </a:spcAft>
              <a:buClr>
                <a:srgbClr val="E4793C"/>
              </a:buClr>
              <a:buSzTx/>
              <a:defRPr/>
            </a:pPr>
            <a:r>
              <a:rPr lang="fr-FR" sz="1700" b="1" dirty="0">
                <a:ea typeface="MS PGothic" pitchFamily="34" charset="-128"/>
              </a:rPr>
              <a:t>Données en accès libre, </a:t>
            </a:r>
            <a:r>
              <a:rPr lang="fr-FR" sz="1700" dirty="0">
                <a:ea typeface="MS PGothic" pitchFamily="34" charset="-128"/>
              </a:rPr>
              <a:t>disponibles</a:t>
            </a:r>
            <a:r>
              <a:rPr lang="fr-FR" sz="1700" b="1" dirty="0">
                <a:ea typeface="MS PGothic" pitchFamily="34" charset="-128"/>
              </a:rPr>
              <a:t> </a:t>
            </a:r>
            <a:r>
              <a:rPr lang="fr-FR" sz="1700" dirty="0">
                <a:ea typeface="MS PGothic" pitchFamily="34" charset="-128"/>
              </a:rPr>
              <a:t>aux chercheurs, universitaires, associations de patients, cabinets d’études et de </a:t>
            </a:r>
            <a:r>
              <a:rPr lang="fr-FR" sz="1700" dirty="0" smtClean="0">
                <a:ea typeface="MS PGothic" pitchFamily="34" charset="-128"/>
              </a:rPr>
              <a:t>conseil…</a:t>
            </a:r>
            <a:endParaRPr lang="fr-FR" sz="1700" dirty="0">
              <a:ea typeface="MS PGothic" pitchFamily="34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AA03C-D906-4227-A3E0-A933D44E8C56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2" y="2133600"/>
            <a:ext cx="8040408" cy="275999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Rectangle à coins arrondis 9"/>
          <p:cNvSpPr/>
          <p:nvPr/>
        </p:nvSpPr>
        <p:spPr bwMode="auto">
          <a:xfrm>
            <a:off x="2483768" y="2636912"/>
            <a:ext cx="1944215" cy="1224136"/>
          </a:xfrm>
          <a:prstGeom prst="round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B221"/>
                </a:solidFill>
              </a:rPr>
              <a:t>Statistiques par groupe, diagnostic, acte…</a:t>
            </a:r>
            <a:endParaRPr lang="fr-FR" dirty="0">
              <a:solidFill>
                <a:srgbClr val="70B22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064896" cy="3873624"/>
          </a:xfrm>
        </p:spPr>
        <p:txBody>
          <a:bodyPr/>
          <a:lstStyle/>
          <a:p>
            <a:r>
              <a:rPr lang="fr-FR" dirty="0" smtClean="0"/>
              <a:t>Restitutions </a:t>
            </a:r>
            <a:r>
              <a:rPr lang="fr-FR" dirty="0"/>
              <a:t>en accès libre dans ce thème Analyse de l’activité</a:t>
            </a:r>
          </a:p>
          <a:p>
            <a:pPr lvl="5"/>
            <a:endParaRPr lang="fr-FR" dirty="0"/>
          </a:p>
          <a:p>
            <a:r>
              <a:rPr lang="fr-FR" dirty="0"/>
              <a:t>Historique des données</a:t>
            </a:r>
          </a:p>
          <a:p>
            <a:pPr lvl="1"/>
            <a:r>
              <a:rPr lang="fr-FR" dirty="0"/>
              <a:t>MCO 1995</a:t>
            </a:r>
          </a:p>
          <a:p>
            <a:pPr lvl="1"/>
            <a:r>
              <a:rPr lang="fr-FR" dirty="0"/>
              <a:t>SSR 1999</a:t>
            </a:r>
          </a:p>
          <a:p>
            <a:pPr lvl="1"/>
            <a:r>
              <a:rPr lang="fr-FR" dirty="0"/>
              <a:t>HAD 2005</a:t>
            </a:r>
          </a:p>
          <a:p>
            <a:pPr lvl="1"/>
            <a:r>
              <a:rPr lang="fr-FR" dirty="0"/>
              <a:t>Psy 2006</a:t>
            </a:r>
          </a:p>
          <a:p>
            <a:pPr lvl="6"/>
            <a:endParaRPr lang="fr-FR" dirty="0"/>
          </a:p>
          <a:p>
            <a:r>
              <a:rPr lang="fr-FR" dirty="0"/>
              <a:t>Mise à jour hebdomadaire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36</a:t>
            </a:fld>
            <a:endParaRPr lang="fr-FR">
              <a:latin typeface="Verdana Bold" pitchFamily="85" charset="0"/>
            </a:endParaRPr>
          </a:p>
        </p:txBody>
      </p:sp>
      <p:sp>
        <p:nvSpPr>
          <p:cNvPr id="5" name="Explosion 2 4"/>
          <p:cNvSpPr/>
          <p:nvPr/>
        </p:nvSpPr>
        <p:spPr bwMode="auto">
          <a:xfrm>
            <a:off x="4932040" y="3717032"/>
            <a:ext cx="4032448" cy="2808312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  <a:ea typeface="ＭＳ Ｐゴシック" charset="0"/>
              </a:rPr>
              <a:t>MAJ au fil des envois PMSI</a:t>
            </a:r>
          </a:p>
        </p:txBody>
      </p:sp>
    </p:spTree>
    <p:extLst>
      <p:ext uri="{BB962C8B-B14F-4D97-AF65-F5344CB8AC3E}">
        <p14:creationId xmlns:p14="http://schemas.microsoft.com/office/powerpoint/2010/main" val="13042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234408"/>
          </a:xfrm>
        </p:spPr>
        <p:txBody>
          <a:bodyPr/>
          <a:lstStyle/>
          <a:p>
            <a:r>
              <a:rPr lang="fr-FR" sz="2000" b="1" dirty="0"/>
              <a:t>Caractéristiques des séjours par région </a:t>
            </a:r>
            <a:r>
              <a:rPr lang="fr-FR" sz="1800" dirty="0"/>
              <a:t>: Données globales MCO par région, par sexe;, âge, nombre de patients…..</a:t>
            </a:r>
          </a:p>
          <a:p>
            <a:r>
              <a:rPr lang="fr-FR" sz="2000" b="1" dirty="0"/>
              <a:t>MCO par GHM ou racine</a:t>
            </a:r>
            <a:r>
              <a:rPr lang="fr-FR" sz="1800" dirty="0"/>
              <a:t>: données globales pour un GHM ou une racine: nb de séjours, </a:t>
            </a:r>
            <a:r>
              <a:rPr lang="fr-FR" sz="1800" dirty="0" err="1"/>
              <a:t>dms</a:t>
            </a:r>
            <a:r>
              <a:rPr lang="fr-FR" sz="1800" dirty="0"/>
              <a:t>, âge moyen, répartition par niveau de sévérité, distribution de la DMS, ventilation des DP, DA, actes </a:t>
            </a:r>
            <a:r>
              <a:rPr lang="fr-FR" sz="1800" dirty="0" err="1"/>
              <a:t>classants</a:t>
            </a:r>
            <a:r>
              <a:rPr lang="fr-FR" sz="1800" dirty="0"/>
              <a:t> ou non </a:t>
            </a:r>
            <a:r>
              <a:rPr lang="fr-FR" sz="1800" dirty="0" err="1"/>
              <a:t>classants</a:t>
            </a:r>
            <a:endParaRPr lang="fr-FR" sz="1800" dirty="0"/>
          </a:p>
          <a:p>
            <a:r>
              <a:rPr lang="fr-FR" sz="2000" b="1" dirty="0"/>
              <a:t>MCO par diagnostic ou acte</a:t>
            </a:r>
            <a:r>
              <a:rPr lang="fr-FR" sz="1800" dirty="0"/>
              <a:t>: données générales sur des actes, diagnostics ou groupes: nb de séjours, dont de 0 nuitée, dont séances, DMS</a:t>
            </a:r>
          </a:p>
          <a:p>
            <a:r>
              <a:rPr lang="fr-FR" sz="2000" b="1" dirty="0"/>
              <a:t>SSR par CMC/GMD/GHJ-CM/GME</a:t>
            </a:r>
            <a:r>
              <a:rPr lang="fr-FR" sz="1800" dirty="0"/>
              <a:t>: données globales sur une CM: nb de séjours, de RHA, de journées…et répartition des journées par GME</a:t>
            </a:r>
          </a:p>
          <a:p>
            <a:r>
              <a:rPr lang="fr-FR" sz="2000" b="1" dirty="0"/>
              <a:t>Statistiques HAD par mode de prise en charge</a:t>
            </a:r>
            <a:r>
              <a:rPr lang="fr-FR" sz="1800" dirty="0"/>
              <a:t>: données générales pour un croisement MPP X MPA: nb d’établissements, de journées, de séjours, âge moyen, DMS….et ventilation des journées par DP</a:t>
            </a:r>
          </a:p>
          <a:p>
            <a:r>
              <a:rPr lang="fr-FR" sz="2000" b="1" dirty="0"/>
              <a:t>PSY par nature de prise en charge</a:t>
            </a:r>
            <a:r>
              <a:rPr lang="fr-FR" sz="1800" dirty="0"/>
              <a:t>: données générales et répartition des journées par DP, </a:t>
            </a:r>
            <a:r>
              <a:rPr lang="fr-FR" sz="1800" dirty="0" smtClean="0"/>
              <a:t>DA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37</a:t>
            </a:fld>
            <a:endParaRPr lang="fr-FR">
              <a:latin typeface="Verdana Bold" pitchFamily="85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096000" cy="992188"/>
          </a:xfrm>
        </p:spPr>
        <p:txBody>
          <a:bodyPr/>
          <a:lstStyle/>
          <a:p>
            <a:r>
              <a:rPr lang="fr-FR" dirty="0" smtClean="0">
                <a:solidFill>
                  <a:srgbClr val="70B221"/>
                </a:solidFill>
              </a:rPr>
              <a:t>Statistiques par groupe, diagnostic, acte…</a:t>
            </a:r>
            <a:endParaRPr lang="fr-FR" dirty="0">
              <a:solidFill>
                <a:srgbClr val="70B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FBA1F-573D-49E9-A99C-3DD2B814957E}" type="slidenum">
              <a:rPr lang="fr-FR" smtClean="0"/>
              <a:pPr>
                <a:defRPr/>
              </a:pPr>
              <a:t>38</a:t>
            </a:fld>
            <a:endParaRPr lang="fr-FR" dirty="0">
              <a:latin typeface="Verdana Bold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2111558" y="333649"/>
            <a:ext cx="702027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/>
                <a:ea typeface="ＭＳ Ｐゴシック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100" kern="0" baseline="0" dirty="0"/>
              <a:t>Case mix </a:t>
            </a:r>
            <a:r>
              <a:rPr lang="fr-FR" sz="2100" kern="0" baseline="0" dirty="0" smtClean="0"/>
              <a:t>MCO</a:t>
            </a:r>
            <a:endParaRPr lang="fr-FR" sz="2100" kern="0" baseline="0" dirty="0">
              <a:ea typeface="+mj-ea"/>
              <a:cs typeface="ＭＳ Ｐゴシック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0751" t="7520" r="24973" b="44960"/>
          <a:stretch/>
        </p:blipFill>
        <p:spPr>
          <a:xfrm>
            <a:off x="161194" y="1934381"/>
            <a:ext cx="8685384" cy="475252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2267744" y="4149080"/>
            <a:ext cx="4248472" cy="648072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5" y="2734877"/>
            <a:ext cx="8279581" cy="291632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FBA1F-573D-49E9-A99C-3DD2B814957E}" type="slidenum">
              <a:rPr lang="fr-FR" smtClean="0"/>
              <a:pPr>
                <a:defRPr/>
              </a:pPr>
              <a:t>39</a:t>
            </a:fld>
            <a:endParaRPr lang="fr-FR" dirty="0">
              <a:latin typeface="Verdana Bold" charset="0"/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7" b="77476"/>
          <a:stretch/>
        </p:blipFill>
        <p:spPr>
          <a:xfrm>
            <a:off x="1890301" y="1854457"/>
            <a:ext cx="6331079" cy="88738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2123728" y="380077"/>
            <a:ext cx="702027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/>
                <a:ea typeface="ＭＳ Ｐゴシック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100" kern="0" baseline="0" dirty="0" smtClean="0"/>
              <a:t>Des restitutions pour un établissement ou</a:t>
            </a:r>
            <a:endParaRPr lang="fr-FR" sz="2100" kern="0" baseline="0" dirty="0"/>
          </a:p>
          <a:p>
            <a:pPr>
              <a:defRPr/>
            </a:pPr>
            <a:r>
              <a:rPr lang="fr-FR" sz="2100" kern="0" baseline="0" dirty="0"/>
              <a:t>panier </a:t>
            </a:r>
            <a:r>
              <a:rPr lang="fr-FR" sz="2100" kern="0" baseline="0" dirty="0" smtClean="0"/>
              <a:t>d’établissement au choix</a:t>
            </a:r>
            <a:endParaRPr lang="fr-FR" sz="2100" kern="0" baseline="0" dirty="0">
              <a:ea typeface="+mj-ea"/>
              <a:cs typeface="ＭＳ Ｐゴシック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77256" y="5875798"/>
            <a:ext cx="6182975" cy="391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4476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  <a:defRPr sz="2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54F"/>
              </a:buClr>
              <a:buSzPct val="100000"/>
              <a:buFont typeface="Arial" pitchFamily="34" charset="0"/>
              <a:buChar char="●"/>
              <a:defRPr sz="22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A7D5"/>
              </a:buClr>
              <a:buFont typeface="Arial" pitchFamily="34" charset="0"/>
              <a:buChar char="●"/>
              <a:defRPr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19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793C"/>
              </a:buClr>
              <a:buFont typeface="Arial" pitchFamily="34" charset="0"/>
              <a:buChar char="●"/>
              <a:defRPr sz="1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54F"/>
              </a:buClr>
              <a:buFont typeface="Arial" pitchFamily="34" charset="0"/>
              <a:buChar char="●"/>
              <a:defRPr sz="1500">
                <a:solidFill>
                  <a:srgbClr val="4E455D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 marL="136922" indent="0">
              <a:buNone/>
            </a:pPr>
            <a:r>
              <a:rPr lang="fr-FR" sz="1800" kern="0" baseline="0" dirty="0">
                <a:sym typeface="Wingdings" panose="05000000000000000000" pitchFamily="2" charset="2"/>
              </a:rPr>
              <a:t></a:t>
            </a:r>
            <a:r>
              <a:rPr lang="fr-FR" sz="1800" kern="0" baseline="0" dirty="0"/>
              <a:t>Sélection des établissements qui constituent le GHT</a:t>
            </a:r>
            <a:endParaRPr lang="fr-FR" sz="1575" kern="0" baseline="0" dirty="0">
              <a:solidFill>
                <a:srgbClr val="00B050"/>
              </a:solidFill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5562708" y="2438292"/>
            <a:ext cx="1512168" cy="21602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8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dispositif -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88840"/>
            <a:ext cx="7848872" cy="3657600"/>
          </a:xfrm>
        </p:spPr>
        <p:txBody>
          <a:bodyPr/>
          <a:lstStyle/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Texte officiel  </a:t>
            </a:r>
          </a:p>
          <a:p>
            <a:pPr lvl="1" eaLnBrk="0" hangingPunct="0">
              <a:buClr>
                <a:srgbClr val="86B54F"/>
              </a:buClr>
              <a:buSzPct val="100000"/>
              <a:buFont typeface="Arial" pitchFamily="34" charset="0"/>
              <a:buChar char="●"/>
            </a:pPr>
            <a:r>
              <a:rPr lang="fr-FR" sz="2000" dirty="0" smtClean="0">
                <a:ea typeface="ＭＳ Ｐゴシック" pitchFamily="34" charset="-128"/>
              </a:rPr>
              <a:t>Loi 2016-41 du 26 janvier 2016 de modernisation du système de santé – article 193</a:t>
            </a:r>
          </a:p>
          <a:p>
            <a:pPr lvl="1" eaLnBrk="0" hangingPunct="0">
              <a:buClr>
                <a:srgbClr val="86B54F"/>
              </a:buClr>
              <a:buSzPct val="100000"/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Objectif : </a:t>
            </a:r>
            <a:r>
              <a:rPr lang="fr-FR" sz="2300" dirty="0">
                <a:ea typeface="ＭＳ Ｐゴシック" pitchFamily="34" charset="-128"/>
              </a:rPr>
              <a:t>renforcer la sécurité de la diffusion et de l’utilisation des données PMSI </a:t>
            </a:r>
            <a:r>
              <a:rPr lang="fr-FR" sz="2300" dirty="0" smtClean="0">
                <a:ea typeface="ＭＳ Ｐゴシック" pitchFamily="34" charset="-128"/>
              </a:rPr>
              <a:t>pour se prémunir du risque </a:t>
            </a:r>
            <a:r>
              <a:rPr lang="fr-FR" sz="2300" dirty="0">
                <a:ea typeface="ＭＳ Ｐゴシック" pitchFamily="34" charset="-128"/>
              </a:rPr>
              <a:t>de ré-identification des </a:t>
            </a:r>
            <a:r>
              <a:rPr lang="fr-FR" sz="2300" dirty="0" smtClean="0">
                <a:ea typeface="ＭＳ Ｐゴシック" pitchFamily="34" charset="-128"/>
              </a:rPr>
              <a:t>patients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1000" dirty="0">
              <a:ea typeface="ＭＳ Ｐゴシック" pitchFamily="34" charset="-128"/>
            </a:endParaRPr>
          </a:p>
          <a:p>
            <a:pPr marL="182562" lvl="0" indent="0" eaLnBrk="0" hangingPunct="0">
              <a:buClr>
                <a:srgbClr val="E4793C"/>
              </a:buClr>
              <a:buNone/>
              <a:tabLst>
                <a:tab pos="354013" algn="l"/>
              </a:tabLst>
            </a:pPr>
            <a:r>
              <a:rPr lang="fr-FR" sz="2300" dirty="0">
                <a:ea typeface="ＭＳ Ｐゴシック" pitchFamily="34" charset="-128"/>
              </a:rPr>
              <a:t>	→ L</a:t>
            </a:r>
            <a:r>
              <a:rPr lang="fr-FR" sz="2300" dirty="0" smtClean="0">
                <a:ea typeface="ＭＳ Ｐゴシック" pitchFamily="34" charset="-128"/>
              </a:rPr>
              <a:t>’ATIH </a:t>
            </a:r>
            <a:r>
              <a:rPr lang="fr-FR" sz="2300" dirty="0">
                <a:ea typeface="ＭＳ Ｐゴシック" pitchFamily="34" charset="-128"/>
              </a:rPr>
              <a:t>a </a:t>
            </a:r>
            <a:r>
              <a:rPr lang="fr-FR" sz="2300" dirty="0" smtClean="0">
                <a:ea typeface="ＭＳ Ｐゴシック" pitchFamily="34" charset="-128"/>
              </a:rPr>
              <a:t>proposé une solution de </a:t>
            </a:r>
            <a:r>
              <a:rPr lang="fr-FR" sz="2300" dirty="0">
                <a:ea typeface="ＭＳ Ｐゴシック" pitchFamily="34" charset="-128"/>
              </a:rPr>
              <a:t>mise à </a:t>
            </a:r>
            <a:r>
              <a:rPr lang="fr-FR" sz="2300" dirty="0" smtClean="0">
                <a:ea typeface="ＭＳ Ｐゴシック" pitchFamily="34" charset="-128"/>
              </a:rPr>
              <a:t>		disposition </a:t>
            </a:r>
            <a:r>
              <a:rPr lang="fr-FR" sz="2300" dirty="0">
                <a:ea typeface="ＭＳ Ｐゴシック" pitchFamily="34" charset="-128"/>
              </a:rPr>
              <a:t>des </a:t>
            </a:r>
            <a:r>
              <a:rPr lang="fr-FR" sz="2300" dirty="0" smtClean="0">
                <a:ea typeface="ＭＳ Ｐゴシック" pitchFamily="34" charset="-128"/>
              </a:rPr>
              <a:t>données.</a:t>
            </a:r>
            <a:br>
              <a:rPr lang="fr-FR" sz="2300" dirty="0" smtClean="0">
                <a:ea typeface="ＭＳ Ｐゴシック" pitchFamily="34" charset="-128"/>
              </a:rPr>
            </a:br>
            <a:r>
              <a:rPr lang="fr-FR" sz="2300" dirty="0" smtClean="0">
                <a:ea typeface="ＭＳ Ｐゴシック" pitchFamily="34" charset="-128"/>
              </a:rPr>
              <a:t>	2015 : par téléchargement sécurisé</a:t>
            </a:r>
            <a:br>
              <a:rPr lang="fr-FR" sz="2300" dirty="0" smtClean="0">
                <a:ea typeface="ＭＳ Ｐゴシック" pitchFamily="34" charset="-128"/>
              </a:rPr>
            </a:br>
            <a:r>
              <a:rPr lang="fr-FR" sz="2300" dirty="0" smtClean="0">
                <a:ea typeface="ＭＳ Ｐゴシック" pitchFamily="34" charset="-128"/>
              </a:rPr>
              <a:t>  2016 : via un serveur spécifique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89776" y="6482308"/>
            <a:ext cx="346720" cy="331068"/>
          </a:xfrm>
        </p:spPr>
        <p:txBody>
          <a:bodyPr/>
          <a:lstStyle/>
          <a:p>
            <a:fld id="{2AB83387-5189-43E3-AF89-CE5E5E0F0CB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4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FBA1F-573D-49E9-A99C-3DD2B814957E}" type="slidenum">
              <a:rPr lang="fr-FR" smtClean="0"/>
              <a:pPr>
                <a:defRPr/>
              </a:pPr>
              <a:t>40</a:t>
            </a:fld>
            <a:endParaRPr lang="fr-FR" dirty="0">
              <a:latin typeface="Verdana Bold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7625" y="2564904"/>
            <a:ext cx="460851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25" b="1" u="sng" baseline="0" dirty="0">
                <a:latin typeface="+mn-lt"/>
              </a:rPr>
              <a:t>Exemple du case-mix en racines</a:t>
            </a:r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20" y="2240868"/>
            <a:ext cx="2163445" cy="68389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9" y="2933961"/>
            <a:ext cx="5975474" cy="292531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2111558" y="333649"/>
            <a:ext cx="702027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/>
                <a:ea typeface="ＭＳ Ｐゴシック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old" charset="0"/>
                <a:ea typeface="ＭＳ Ｐゴシック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100" kern="0" baseline="0" dirty="0"/>
              <a:t>Case mix </a:t>
            </a:r>
            <a:r>
              <a:rPr lang="fr-FR" sz="2100" kern="0" baseline="0" dirty="0" smtClean="0"/>
              <a:t>MCO</a:t>
            </a:r>
            <a:endParaRPr lang="fr-FR" sz="2100" kern="0" baseline="0" dirty="0">
              <a:ea typeface="+mj-ea"/>
              <a:cs typeface="ＭＳ Ｐゴシック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763688" y="1413014"/>
            <a:ext cx="6682763" cy="78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608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500">
                <a:solidFill>
                  <a:srgbClr val="4E455D"/>
                </a:solidFill>
                <a:latin typeface="+mn-lt"/>
                <a:ea typeface="+mn-ea"/>
                <a:cs typeface="ＭＳ Ｐゴシック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5"/>
              </a:buBlip>
              <a:defRPr sz="2200">
                <a:solidFill>
                  <a:srgbClr val="4E455D"/>
                </a:solidFill>
                <a:latin typeface="+mn-lt"/>
                <a:ea typeface="+mn-ea"/>
              </a:defRPr>
            </a:lvl2pPr>
            <a:lvl3pPr marL="11430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rgbClr val="4E455D"/>
                </a:solidFill>
                <a:latin typeface="+mn-lt"/>
                <a:ea typeface="+mn-ea"/>
              </a:defRPr>
            </a:lvl3pPr>
            <a:lvl4pPr marL="16192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4pPr>
            <a:lvl5pPr marL="20002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5pPr>
            <a:lvl6pPr marL="24574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6pPr>
            <a:lvl7pPr marL="29146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7pPr>
            <a:lvl8pPr marL="33718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8pPr>
            <a:lvl9pPr marL="38290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4E455D"/>
                </a:solidFill>
                <a:latin typeface="+mn-lt"/>
                <a:ea typeface="+mn-ea"/>
              </a:defRPr>
            </a:lvl9pPr>
          </a:lstStyle>
          <a:p>
            <a:pPr algn="just">
              <a:buFont typeface="Wingdings"/>
              <a:buChar char="è"/>
            </a:pPr>
            <a:r>
              <a:rPr lang="fr-FR" sz="2400" kern="0" baseline="0" dirty="0" smtClean="0">
                <a:sym typeface="Wingdings" panose="05000000000000000000" pitchFamily="2" charset="2"/>
              </a:rPr>
              <a:t>Pour établissement ou un GHT</a:t>
            </a:r>
            <a:endParaRPr lang="fr-FR" sz="2000" kern="0" baseline="0" dirty="0" smtClean="0"/>
          </a:p>
          <a:p>
            <a:pPr marL="184150" indent="0" algn="just">
              <a:buFontTx/>
              <a:buNone/>
            </a:pPr>
            <a:endParaRPr lang="fr-FR" sz="2000" kern="0" baseline="0" dirty="0" smtClean="0"/>
          </a:p>
          <a:p>
            <a:pPr marL="184150" indent="0" algn="just">
              <a:buFontTx/>
              <a:buNone/>
            </a:pPr>
            <a:endParaRPr lang="fr-FR" sz="2000" kern="0" baseline="0" dirty="0" smtClean="0"/>
          </a:p>
          <a:p>
            <a:pPr marL="184150" indent="0" algn="just">
              <a:buFontTx/>
              <a:buNone/>
            </a:pPr>
            <a:endParaRPr lang="fr-FR" sz="200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24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339752" y="2204864"/>
            <a:ext cx="5152131" cy="2776997"/>
          </a:xfrm>
        </p:spPr>
        <p:txBody>
          <a:bodyPr/>
          <a:lstStyle/>
          <a:p>
            <a:r>
              <a:rPr lang="fr-FR" sz="3400" b="1" dirty="0" err="1" smtClean="0">
                <a:solidFill>
                  <a:srgbClr val="70B221"/>
                </a:solidFill>
                <a:latin typeface="Arial Bold" pitchFamily="85" charset="-52"/>
                <a:ea typeface="MS PGothic" pitchFamily="34" charset="-128"/>
              </a:rPr>
              <a:t>ScanSanté</a:t>
            </a:r>
            <a:r>
              <a:rPr lang="fr-FR" b="1" dirty="0" smtClean="0">
                <a:solidFill>
                  <a:srgbClr val="70B221"/>
                </a:solidFill>
                <a:latin typeface="Arial Bold" pitchFamily="85" charset="-52"/>
                <a:ea typeface="MS PGothic" pitchFamily="34" charset="-128"/>
              </a:rPr>
              <a:t/>
            </a:r>
            <a:br>
              <a:rPr lang="fr-FR" b="1" dirty="0" smtClean="0">
                <a:solidFill>
                  <a:srgbClr val="70B221"/>
                </a:solidFill>
                <a:latin typeface="Arial Bold" pitchFamily="85" charset="-52"/>
                <a:ea typeface="MS PGothic" pitchFamily="34" charset="-128"/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endParaRPr lang="fr-FR" sz="2000" b="0" dirty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51720" y="4221088"/>
            <a:ext cx="5760640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solidFill>
                  <a:schemeClr val="tx2"/>
                </a:solidFill>
                <a:latin typeface="+mn-lt"/>
              </a:rPr>
              <a:t>Suivre la </a:t>
            </a:r>
            <a:r>
              <a:rPr lang="fr-FR" sz="3400" b="1" dirty="0" smtClean="0">
                <a:solidFill>
                  <a:srgbClr val="584665"/>
                </a:solidFill>
                <a:latin typeface="+mn-lt"/>
              </a:rPr>
              <a:t>prise en charge en périnatalité</a:t>
            </a:r>
            <a:endParaRPr lang="fr-FR" sz="3400" b="1" dirty="0">
              <a:solidFill>
                <a:srgbClr val="58466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82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6400" y="476672"/>
            <a:ext cx="6096000" cy="781187"/>
          </a:xfrm>
        </p:spPr>
        <p:txBody>
          <a:bodyPr/>
          <a:lstStyle/>
          <a:p>
            <a:pPr>
              <a:defRPr/>
            </a:pPr>
            <a:r>
              <a:rPr lang="fr-FR" b="0" dirty="0" smtClean="0">
                <a:latin typeface="Arial Bold" pitchFamily="85" charset="-52"/>
                <a:ea typeface="MS PGothic" pitchFamily="34" charset="-128"/>
              </a:rPr>
              <a:t>Analyse d’activités spécifiques</a:t>
            </a:r>
            <a:endParaRPr lang="fr-FR" b="0" dirty="0">
              <a:solidFill>
                <a:srgbClr val="FF0000"/>
              </a:solidFill>
              <a:latin typeface="Arial Bold" pitchFamily="85" charset="-52"/>
              <a:ea typeface="MS PGothic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lvl="1" indent="-265113">
              <a:lnSpc>
                <a:spcPct val="110000"/>
              </a:lnSpc>
              <a:spcAft>
                <a:spcPts val="1800"/>
              </a:spcAft>
              <a:buClr>
                <a:srgbClr val="E4793C"/>
              </a:buClr>
              <a:buSzTx/>
              <a:defRPr/>
            </a:pPr>
            <a:r>
              <a:rPr lang="fr-FR" sz="1700" b="1" dirty="0">
                <a:ea typeface="MS PGothic" pitchFamily="34" charset="-128"/>
              </a:rPr>
              <a:t>Données en accès libre, </a:t>
            </a:r>
            <a:r>
              <a:rPr lang="fr-FR" sz="1700" dirty="0">
                <a:ea typeface="MS PGothic" pitchFamily="34" charset="-128"/>
              </a:rPr>
              <a:t>disponibles</a:t>
            </a:r>
            <a:r>
              <a:rPr lang="fr-FR" sz="1700" b="1" dirty="0">
                <a:ea typeface="MS PGothic" pitchFamily="34" charset="-128"/>
              </a:rPr>
              <a:t> </a:t>
            </a:r>
            <a:r>
              <a:rPr lang="fr-FR" sz="1700" dirty="0">
                <a:ea typeface="MS PGothic" pitchFamily="34" charset="-128"/>
              </a:rPr>
              <a:t>aux chercheurs, universitaires, associations de patients, cabinets d’études et de </a:t>
            </a:r>
            <a:r>
              <a:rPr lang="fr-FR" sz="1700" dirty="0" smtClean="0">
                <a:ea typeface="MS PGothic" pitchFamily="34" charset="-128"/>
              </a:rPr>
              <a:t>conseil…</a:t>
            </a:r>
            <a:endParaRPr lang="fr-FR" sz="1700" dirty="0">
              <a:ea typeface="MS PGothic" pitchFamily="34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AA03C-D906-4227-A3E0-A933D44E8C56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2" y="2133600"/>
            <a:ext cx="8040408" cy="275999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Rectangle à coins arrondis 9"/>
          <p:cNvSpPr/>
          <p:nvPr/>
        </p:nvSpPr>
        <p:spPr bwMode="auto">
          <a:xfrm>
            <a:off x="4441394" y="2636912"/>
            <a:ext cx="2074822" cy="1512167"/>
          </a:xfrm>
          <a:prstGeom prst="round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B221"/>
                </a:solidFill>
              </a:rPr>
              <a:t>Indicateurs de santé </a:t>
            </a:r>
            <a:r>
              <a:rPr lang="fr-FR" dirty="0" smtClean="0">
                <a:solidFill>
                  <a:srgbClr val="70B221"/>
                </a:solidFill>
              </a:rPr>
              <a:t>périnatale</a:t>
            </a:r>
            <a:endParaRPr lang="fr-FR" dirty="0">
              <a:solidFill>
                <a:srgbClr val="70B221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74" y="3207749"/>
            <a:ext cx="8518130" cy="216546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324600"/>
            <a:ext cx="16764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43</a:t>
            </a:fld>
            <a:endParaRPr lang="fr-FR">
              <a:latin typeface="Verdana Bold" pitchFamily="85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2132856"/>
            <a:ext cx="766427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baseline="0" dirty="0" smtClean="0">
                <a:latin typeface="+mn-lt"/>
              </a:rPr>
              <a:t>Est-ce que les nouveau-nés prématurés sont bien pris en charge dans des maternités de niveau 3 en Bretagne ?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600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B221"/>
                </a:solidFill>
              </a:rPr>
              <a:t>Indicateurs de santé périnatale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502377"/>
            <a:ext cx="8023412" cy="328512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324600"/>
            <a:ext cx="1676400" cy="400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2BFE25-F8A7-43F5-B86E-9B61EB81DFC0}" type="slidenum">
              <a:rPr lang="fr-FR" smtClean="0"/>
              <a:pPr>
                <a:defRPr/>
              </a:pPr>
              <a:t>44</a:t>
            </a:fld>
            <a:endParaRPr lang="fr-FR">
              <a:latin typeface="Verdana Bold" pitchFamily="8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90275"/>
            <a:ext cx="7460641" cy="2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86000" y="2217738"/>
            <a:ext cx="4724400" cy="53816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2"/>
                </a:solidFill>
                <a:ea typeface="+mj-ea"/>
              </a:rPr>
              <a:t>Merci de votre attention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CB6D4-C8EC-4267-A5A6-045576AE8DED}" type="slidenum">
              <a:rPr lang="fr-FR"/>
              <a:pPr>
                <a:defRPr/>
              </a:pPr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dispositif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147664"/>
            <a:ext cx="7560840" cy="3657600"/>
          </a:xfrm>
        </p:spPr>
        <p:txBody>
          <a:bodyPr/>
          <a:lstStyle/>
          <a:p>
            <a:pPr marL="184150" lvl="0" indent="0" eaLnBrk="0" hangingPunct="0">
              <a:buClr>
                <a:srgbClr val="E4793C"/>
              </a:buClr>
              <a:buNone/>
            </a:pPr>
            <a:r>
              <a:rPr lang="fr-FR" sz="2300" dirty="0">
                <a:ea typeface="ＭＳ Ｐゴシック" pitchFamily="34" charset="-128"/>
              </a:rPr>
              <a:t>Solutions </a:t>
            </a:r>
            <a:r>
              <a:rPr lang="fr-FR" sz="2300" dirty="0" smtClean="0">
                <a:ea typeface="ＭＳ Ｐゴシック" pitchFamily="34" charset="-128"/>
              </a:rPr>
              <a:t>par catégories </a:t>
            </a:r>
            <a:r>
              <a:rPr lang="fr-FR" sz="2300" dirty="0">
                <a:ea typeface="ＭＳ Ｐゴシック" pitchFamily="34" charset="-128"/>
              </a:rPr>
              <a:t>d’utilisateurs </a:t>
            </a:r>
          </a:p>
          <a:p>
            <a:pPr marL="184150" lvl="0" indent="0" eaLnBrk="0" hangingPunct="0">
              <a:buClr>
                <a:srgbClr val="E4793C"/>
              </a:buClr>
              <a:buNone/>
            </a:pPr>
            <a:endParaRPr lang="fr-FR" sz="2300" dirty="0">
              <a:ea typeface="ＭＳ Ｐゴシック" pitchFamily="34" charset="-128"/>
            </a:endParaRPr>
          </a:p>
          <a:p>
            <a:pPr marL="527050" lvl="0" indent="-342900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Institutionnels et établissements de santé  </a:t>
            </a:r>
          </a:p>
          <a:p>
            <a:pPr marL="541338" lvl="0" indent="-357188" eaLnBrk="0" hangingPunct="0">
              <a:buClr>
                <a:srgbClr val="E4793C"/>
              </a:buClr>
              <a:buNone/>
            </a:pPr>
            <a:r>
              <a:rPr lang="fr-FR" sz="2300" dirty="0" smtClean="0">
                <a:ea typeface="ＭＳ Ｐゴシック" pitchFamily="34" charset="-128"/>
              </a:rPr>
              <a:t>	→ Accès par le </a:t>
            </a:r>
            <a:r>
              <a:rPr lang="fr-FR" sz="2300" dirty="0">
                <a:ea typeface="ＭＳ Ｐゴシック" pitchFamily="34" charset="-128"/>
              </a:rPr>
              <a:t>serveur </a:t>
            </a:r>
            <a:r>
              <a:rPr lang="fr-FR" sz="2300" dirty="0" smtClean="0">
                <a:ea typeface="ＭＳ Ｐゴシック" pitchFamily="34" charset="-128"/>
              </a:rPr>
              <a:t>ATIH</a:t>
            </a:r>
            <a:br>
              <a:rPr lang="fr-FR" sz="2300" dirty="0" smtClean="0">
                <a:ea typeface="ＭＳ Ｐゴシック" pitchFamily="34" charset="-128"/>
              </a:rPr>
            </a:br>
            <a:endParaRPr lang="fr-FR" sz="2300" dirty="0">
              <a:ea typeface="ＭＳ Ｐゴシック" pitchFamily="34" charset="-128"/>
            </a:endParaRPr>
          </a:p>
          <a:p>
            <a:pPr marL="527050" lvl="0" indent="-342900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Prestataires privés </a:t>
            </a:r>
          </a:p>
          <a:p>
            <a:pPr marL="476250" lvl="1" indent="0" eaLnBrk="0" hangingPunct="0">
              <a:buClr>
                <a:srgbClr val="86B54F"/>
              </a:buClr>
              <a:buSzPct val="100000"/>
              <a:buNone/>
            </a:pPr>
            <a:r>
              <a:rPr lang="fr-FR" sz="2300" dirty="0">
                <a:ea typeface="ＭＳ Ｐゴシック" pitchFamily="34" charset="-128"/>
              </a:rPr>
              <a:t>→ </a:t>
            </a:r>
            <a:r>
              <a:rPr lang="fr-FR" sz="2300" dirty="0" smtClean="0">
                <a:ea typeface="ＭＳ Ｐゴシック" pitchFamily="34" charset="-128"/>
              </a:rPr>
              <a:t> Accès par le </a:t>
            </a:r>
            <a:r>
              <a:rPr lang="fr-FR" sz="2300" dirty="0">
                <a:ea typeface="ＭＳ Ｐゴシック" pitchFamily="34" charset="-128"/>
              </a:rPr>
              <a:t>centre d’accès sécurisé aux </a:t>
            </a:r>
            <a:r>
              <a:rPr lang="fr-FR" sz="2300" dirty="0" smtClean="0">
                <a:ea typeface="ＭＳ Ｐゴシック" pitchFamily="34" charset="-128"/>
              </a:rPr>
              <a:t>	données (CASD)</a:t>
            </a:r>
          </a:p>
          <a:p>
            <a:pPr marL="476250" lvl="1" indent="0" eaLnBrk="0" hangingPunct="0">
              <a:buClr>
                <a:srgbClr val="86B54F"/>
              </a:buClr>
              <a:buSzPct val="100000"/>
              <a:buNone/>
            </a:pPr>
            <a:r>
              <a:rPr lang="fr-FR" sz="2300" dirty="0">
                <a:ea typeface="ＭＳ Ｐゴシック" pitchFamily="34" charset="-128"/>
              </a:rPr>
              <a:t>→ </a:t>
            </a:r>
            <a:r>
              <a:rPr lang="fr-FR" sz="2300" dirty="0" smtClean="0">
                <a:ea typeface="ＭＳ Ｐゴシック" pitchFamily="34" charset="-128"/>
              </a:rPr>
              <a:t> Création de sa propre </a:t>
            </a:r>
            <a:r>
              <a:rPr lang="fr-FR" sz="2300" dirty="0">
                <a:ea typeface="ＭＳ Ｐゴシック" pitchFamily="34" charset="-128"/>
              </a:rPr>
              <a:t>solution </a:t>
            </a:r>
            <a:r>
              <a:rPr lang="fr-FR" sz="2300" dirty="0" smtClean="0">
                <a:ea typeface="ＭＳ Ｐゴシック" pitchFamily="34" charset="-128"/>
              </a:rPr>
              <a:t>sécurisée</a:t>
            </a:r>
            <a:endParaRPr lang="fr-FR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89776" y="6453336"/>
            <a:ext cx="346720" cy="360040"/>
          </a:xfrm>
        </p:spPr>
        <p:txBody>
          <a:bodyPr/>
          <a:lstStyle/>
          <a:p>
            <a:fld id="{2AB83387-5189-43E3-AF89-CE5E5E0F0CB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3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ATIH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17768" y="6484912"/>
            <a:ext cx="418728" cy="472480"/>
          </a:xfrm>
        </p:spPr>
        <p:txBody>
          <a:bodyPr/>
          <a:lstStyle/>
          <a:p>
            <a:fld id="{2AB83387-5189-43E3-AF89-CE5E5E0F0CB5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1" y="2138897"/>
            <a:ext cx="3724025" cy="3575430"/>
          </a:xfrm>
        </p:spPr>
      </p:pic>
      <p:sp>
        <p:nvSpPr>
          <p:cNvPr id="7" name="Rectangle 6"/>
          <p:cNvSpPr/>
          <p:nvPr/>
        </p:nvSpPr>
        <p:spPr bwMode="auto">
          <a:xfrm>
            <a:off x="2843808" y="2996952"/>
            <a:ext cx="79208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ATIH</a:t>
            </a:r>
            <a:endParaRPr kumimoji="0" lang="fr-FR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9992" y="2166889"/>
            <a:ext cx="476469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55600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000" kern="0" baseline="0" dirty="0" smtClean="0">
                <a:solidFill>
                  <a:srgbClr val="4E455D"/>
                </a:solidFill>
                <a:latin typeface="Arial"/>
              </a:rPr>
              <a:t>Accès aux bases de données nationales du PMSI 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000" kern="0" baseline="0" dirty="0" smtClean="0">
                <a:solidFill>
                  <a:srgbClr val="4E455D"/>
                </a:solidFill>
                <a:latin typeface="Arial"/>
              </a:rPr>
              <a:t>Authentification forte 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000" kern="0" baseline="0" dirty="0" smtClean="0">
                <a:solidFill>
                  <a:srgbClr val="4E455D"/>
                </a:solidFill>
                <a:latin typeface="Arial"/>
              </a:rPr>
              <a:t>Traitements </a:t>
            </a: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effectués </a:t>
            </a:r>
            <a:r>
              <a:rPr lang="fr-FR" sz="2000" kern="0" baseline="0" dirty="0" smtClean="0">
                <a:solidFill>
                  <a:srgbClr val="4E455D"/>
                </a:solidFill>
                <a:latin typeface="Arial"/>
              </a:rPr>
              <a:t>directement sur le serveur SAS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000" kern="0" baseline="0" dirty="0" smtClean="0">
                <a:solidFill>
                  <a:srgbClr val="4E455D"/>
                </a:solidFill>
                <a:latin typeface="Arial"/>
              </a:rPr>
              <a:t>Entrées/sorties </a:t>
            </a: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de données possibles depuis l’interface</a:t>
            </a:r>
          </a:p>
        </p:txBody>
      </p:sp>
    </p:spTree>
    <p:extLst>
      <p:ext uri="{BB962C8B-B14F-4D97-AF65-F5344CB8AC3E}">
        <p14:creationId xmlns:p14="http://schemas.microsoft.com/office/powerpoint/2010/main" val="13998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</a:t>
            </a:r>
            <a:r>
              <a:rPr lang="fr-FR" dirty="0" smtClean="0"/>
              <a:t>CASD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89776" y="6412904"/>
            <a:ext cx="418728" cy="400472"/>
          </a:xfrm>
        </p:spPr>
        <p:txBody>
          <a:bodyPr/>
          <a:lstStyle/>
          <a:p>
            <a:fld id="{2AB83387-5189-43E3-AF89-CE5E5E0F0CB5}" type="slidenum">
              <a:rPr lang="fr-FR" smtClean="0"/>
              <a:t>7</a:t>
            </a:fld>
            <a:endParaRPr lang="fr-FR" dirty="0"/>
          </a:p>
        </p:txBody>
      </p:sp>
      <p:pic>
        <p:nvPicPr>
          <p:cNvPr id="11" name="Espace réservé du contenu 6" descr="reunion_de_lancement_atih_05janv2016.pdf - Google Chrome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3" t="14133" r="22765" b="8765"/>
          <a:stretch/>
        </p:blipFill>
        <p:spPr>
          <a:xfrm>
            <a:off x="450053" y="2204864"/>
            <a:ext cx="3896187" cy="3604687"/>
          </a:xfrm>
        </p:spPr>
      </p:pic>
      <p:sp>
        <p:nvSpPr>
          <p:cNvPr id="8" name="Rectangle 7"/>
          <p:cNvSpPr/>
          <p:nvPr/>
        </p:nvSpPr>
        <p:spPr>
          <a:xfrm>
            <a:off x="4572000" y="1534268"/>
            <a:ext cx="4572000" cy="516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r>
              <a:rPr lang="fr-FR" sz="2000" kern="0" baseline="0" dirty="0" smtClean="0">
                <a:solidFill>
                  <a:srgbClr val="4E455D"/>
                </a:solidFill>
                <a:latin typeface="Arial"/>
              </a:rPr>
              <a:t>Accès sécurisé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Identification biométrique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Serveur virtuel dédié pour chaque projet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Large choix de logiciels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Entrée de données gérée par le CASD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Copie des sorties de données  </a:t>
            </a:r>
            <a:r>
              <a:rPr lang="fr-FR" sz="2000" kern="0" baseline="0" dirty="0" smtClean="0">
                <a:solidFill>
                  <a:srgbClr val="4E455D"/>
                </a:solidFill>
                <a:latin typeface="Arial"/>
              </a:rPr>
              <a:t>pour contrôles </a:t>
            </a: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a posteriori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endParaRPr lang="fr-FR" sz="1000" kern="0" baseline="0" dirty="0">
              <a:solidFill>
                <a:srgbClr val="4E455D"/>
              </a:solidFill>
              <a:latin typeface="Arial"/>
            </a:endParaRP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SzPct val="100000"/>
              <a:buFont typeface="Arial" pitchFamily="34" charset="0"/>
              <a:buChar char="●"/>
            </a:pPr>
            <a:r>
              <a:rPr lang="fr-FR" sz="2000" kern="0" baseline="0" dirty="0">
                <a:solidFill>
                  <a:srgbClr val="4E455D"/>
                </a:solidFill>
                <a:latin typeface="Arial"/>
              </a:rPr>
              <a:t>Facturation selon les besoins</a:t>
            </a:r>
          </a:p>
          <a:p>
            <a:pPr marL="447675" indent="-355600">
              <a:spcBef>
                <a:spcPct val="20000"/>
              </a:spcBef>
              <a:buClr>
                <a:srgbClr val="E4793C"/>
              </a:buClr>
              <a:buFont typeface="Arial" pitchFamily="34" charset="0"/>
              <a:buChar char="●"/>
            </a:pPr>
            <a:endParaRPr lang="fr-FR" sz="1800" kern="0" baseline="0" dirty="0">
              <a:solidFill>
                <a:srgbClr val="4E455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3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8522" y="253645"/>
            <a:ext cx="6096000" cy="992188"/>
          </a:xfrm>
        </p:spPr>
        <p:txBody>
          <a:bodyPr/>
          <a:lstStyle/>
          <a:p>
            <a:r>
              <a:rPr lang="fr-FR" dirty="0" smtClean="0"/>
              <a:t>Accès et utilisation des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102" y="2074898"/>
            <a:ext cx="7560840" cy="4162414"/>
          </a:xfrm>
        </p:spPr>
        <p:txBody>
          <a:bodyPr/>
          <a:lstStyle/>
          <a:p>
            <a:pPr marL="0" lvl="0" indent="0" eaLnBrk="0" hangingPunct="0">
              <a:buClr>
                <a:srgbClr val="E4793C"/>
              </a:buClr>
              <a:buNone/>
            </a:pPr>
            <a:r>
              <a:rPr lang="fr-FR" sz="2300" i="1" dirty="0" smtClean="0">
                <a:ea typeface="ＭＳ Ｐゴシック" pitchFamily="34" charset="-128"/>
              </a:rPr>
              <a:t>Site </a:t>
            </a:r>
            <a:r>
              <a:rPr lang="fr-FR" sz="2300" i="1" dirty="0">
                <a:ea typeface="ＭＳ Ｐゴシック" pitchFamily="34" charset="-128"/>
              </a:rPr>
              <a:t>ATIH &gt; Accès aux données &gt; Bases de données &gt; Commandes de </a:t>
            </a:r>
            <a:r>
              <a:rPr lang="fr-FR" sz="2300" i="1" dirty="0" smtClean="0">
                <a:ea typeface="ＭＳ Ｐゴシック" pitchFamily="34" charset="-128"/>
              </a:rPr>
              <a:t>bases</a:t>
            </a:r>
          </a:p>
          <a:p>
            <a:pPr marL="0" lvl="0" indent="0" eaLnBrk="0" hangingPunct="0">
              <a:buClr>
                <a:srgbClr val="E4793C"/>
              </a:buClr>
              <a:buNone/>
            </a:pPr>
            <a:endParaRPr lang="fr-FR" sz="1000" i="1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Autorisation Cnil pour </a:t>
            </a:r>
            <a:r>
              <a:rPr lang="fr-FR" sz="2300" dirty="0" smtClean="0">
                <a:ea typeface="ＭＳ Ｐゴシック" pitchFamily="34" charset="-128"/>
              </a:rPr>
              <a:t>accéder </a:t>
            </a:r>
            <a:r>
              <a:rPr lang="fr-FR" sz="2300" dirty="0">
                <a:ea typeface="ＭＳ Ｐゴシック" pitchFamily="34" charset="-128"/>
              </a:rPr>
              <a:t>aux bases nationales des champs souhaités du </a:t>
            </a:r>
            <a:r>
              <a:rPr lang="fr-FR" sz="2300" dirty="0" smtClean="0">
                <a:ea typeface="ＭＳ Ｐゴシック" pitchFamily="34" charset="-128"/>
              </a:rPr>
              <a:t>PMSI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 smtClean="0">
                <a:ea typeface="ＭＳ Ｐゴシック" pitchFamily="34" charset="-128"/>
              </a:rPr>
              <a:t>Convention </a:t>
            </a:r>
            <a:r>
              <a:rPr lang="fr-FR" sz="2300" dirty="0">
                <a:ea typeface="ＭＳ Ｐゴシック" pitchFamily="34" charset="-128"/>
              </a:rPr>
              <a:t>entre la structure et </a:t>
            </a:r>
            <a:r>
              <a:rPr lang="fr-FR" sz="2300" dirty="0" smtClean="0">
                <a:ea typeface="ＭＳ Ｐゴシック" pitchFamily="34" charset="-128"/>
              </a:rPr>
              <a:t>l’ATIH/le CASD</a:t>
            </a:r>
            <a:endParaRPr lang="fr-FR" sz="23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Engagement individuel des utilisateurs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Interdiction d’exporter des données brutes </a:t>
            </a:r>
            <a:r>
              <a:rPr lang="fr-FR" sz="2300" dirty="0" smtClean="0">
                <a:ea typeface="ＭＳ Ｐゴシック" pitchFamily="34" charset="-128"/>
              </a:rPr>
              <a:t>en </a:t>
            </a:r>
            <a:r>
              <a:rPr lang="fr-FR" sz="2300" dirty="0">
                <a:ea typeface="ＭＳ Ｐゴシック" pitchFamily="34" charset="-128"/>
              </a:rPr>
              <a:t>local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Restitution sous forme de données agrégées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300" dirty="0">
                <a:ea typeface="ＭＳ Ｐゴシック" pitchFamily="34" charset="-128"/>
              </a:rPr>
              <a:t>Contrôles a posteriori des sorties réalisées</a:t>
            </a:r>
          </a:p>
          <a:p>
            <a:pPr>
              <a:buFontTx/>
              <a:buChar char="-"/>
            </a:pP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17768" y="6453336"/>
            <a:ext cx="418728" cy="472480"/>
          </a:xfrm>
        </p:spPr>
        <p:txBody>
          <a:bodyPr/>
          <a:lstStyle/>
          <a:p>
            <a:fld id="{2AB83387-5189-43E3-AF89-CE5E5E0F0CB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4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259016" cy="992188"/>
          </a:xfrm>
        </p:spPr>
        <p:txBody>
          <a:bodyPr/>
          <a:lstStyle/>
          <a:p>
            <a:r>
              <a:rPr lang="fr-FR" dirty="0" smtClean="0"/>
              <a:t>Données à disposition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291680"/>
            <a:ext cx="7560840" cy="3657600"/>
          </a:xfrm>
        </p:spPr>
        <p:txBody>
          <a:bodyPr/>
          <a:lstStyle/>
          <a:p>
            <a:pPr marL="182562" indent="0" eaLnBrk="0" hangingPunct="0">
              <a:buClr>
                <a:srgbClr val="E4793C"/>
              </a:buClr>
              <a:buNone/>
            </a:pPr>
            <a:r>
              <a:rPr lang="fr-FR" sz="2400" i="1" dirty="0" smtClean="0">
                <a:ea typeface="ＭＳ Ｐゴシック" pitchFamily="34" charset="-128"/>
              </a:rPr>
              <a:t>Sous réserve de l’autorisation </a:t>
            </a:r>
            <a:r>
              <a:rPr lang="fr-FR" sz="2400" i="1" dirty="0">
                <a:ea typeface="ＭＳ Ｐゴシック" pitchFamily="34" charset="-128"/>
              </a:rPr>
              <a:t>Cnil</a:t>
            </a:r>
            <a:endParaRPr lang="fr-FR" sz="2200" i="1" dirty="0">
              <a:solidFill>
                <a:schemeClr val="tx1"/>
              </a:solidFill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2400" dirty="0" smtClean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400" dirty="0" smtClean="0">
                <a:ea typeface="ＭＳ Ｐゴシック" pitchFamily="34" charset="-128"/>
              </a:rPr>
              <a:t>Accès </a:t>
            </a:r>
            <a:r>
              <a:rPr lang="fr-FR" sz="2400" dirty="0">
                <a:ea typeface="ＭＳ Ｐゴシック" pitchFamily="34" charset="-128"/>
              </a:rPr>
              <a:t>aux bases </a:t>
            </a:r>
            <a:r>
              <a:rPr lang="fr-FR" sz="2400" dirty="0" smtClean="0">
                <a:ea typeface="ＭＳ Ｐゴシック" pitchFamily="34" charset="-128"/>
              </a:rPr>
              <a:t>PMSI : MCO, HAD, SSR et Psychiatrie</a:t>
            </a: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endParaRPr lang="fr-FR" sz="500" dirty="0">
              <a:ea typeface="ＭＳ Ｐゴシック" pitchFamily="34" charset="-128"/>
            </a:endParaRPr>
          </a:p>
          <a:p>
            <a:pPr marL="447675" lvl="0" indent="-265113" eaLnBrk="0" hangingPunct="0">
              <a:buClr>
                <a:srgbClr val="E4793C"/>
              </a:buClr>
              <a:buFont typeface="Arial" pitchFamily="34" charset="0"/>
              <a:buChar char="●"/>
            </a:pPr>
            <a:r>
              <a:rPr lang="fr-FR" sz="2400" dirty="0">
                <a:ea typeface="ＭＳ Ｐゴシック" pitchFamily="34" charset="-128"/>
              </a:rPr>
              <a:t>Accès </a:t>
            </a:r>
            <a:r>
              <a:rPr lang="fr-FR" sz="2400" dirty="0" smtClean="0">
                <a:ea typeface="ＭＳ Ｐゴシック" pitchFamily="34" charset="-128"/>
              </a:rPr>
              <a:t>aux fichiers de chaînage des séjours</a:t>
            </a:r>
            <a:endParaRPr lang="fr-FR" sz="2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689776" y="6412904"/>
            <a:ext cx="346720" cy="472480"/>
          </a:xfrm>
        </p:spPr>
        <p:txBody>
          <a:bodyPr/>
          <a:lstStyle/>
          <a:p>
            <a:fld id="{2AB83387-5189-43E3-AF89-CE5E5E0F0C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1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ATIH Power Point">
      <a:dk1>
        <a:srgbClr val="4E455D"/>
      </a:dk1>
      <a:lt1>
        <a:sysClr val="window" lastClr="FFFFFF"/>
      </a:lt1>
      <a:dk2>
        <a:srgbClr val="4E455D"/>
      </a:dk2>
      <a:lt2>
        <a:srgbClr val="0095CB"/>
      </a:lt2>
      <a:accent1>
        <a:srgbClr val="55A935"/>
      </a:accent1>
      <a:accent2>
        <a:srgbClr val="E47823"/>
      </a:accent2>
      <a:accent3>
        <a:srgbClr val="4E455D"/>
      </a:accent3>
      <a:accent4>
        <a:srgbClr val="4E455D"/>
      </a:accent4>
      <a:accent5>
        <a:srgbClr val="4E455D"/>
      </a:accent5>
      <a:accent6>
        <a:srgbClr val="4E455D"/>
      </a:accent6>
      <a:hlink>
        <a:srgbClr val="4E455D"/>
      </a:hlink>
      <a:folHlink>
        <a:srgbClr val="4E455D"/>
      </a:folHlink>
    </a:clrScheme>
    <a:fontScheme name="Nouvelle pré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3">
        <a:dk1>
          <a:srgbClr val="000000"/>
        </a:dk1>
        <a:lt1>
          <a:srgbClr val="FFFFFF"/>
        </a:lt1>
        <a:dk2>
          <a:srgbClr val="453B50"/>
        </a:dk2>
        <a:lt2>
          <a:srgbClr val="453B50"/>
        </a:lt2>
        <a:accent1>
          <a:srgbClr val="BBE0E3"/>
        </a:accent1>
        <a:accent2>
          <a:srgbClr val="1592B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284AA"/>
        </a:accent6>
        <a:hlink>
          <a:srgbClr val="1592B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14">
        <a:dk1>
          <a:srgbClr val="453B50"/>
        </a:dk1>
        <a:lt1>
          <a:srgbClr val="FFFFFF"/>
        </a:lt1>
        <a:dk2>
          <a:srgbClr val="453B50"/>
        </a:dk2>
        <a:lt2>
          <a:srgbClr val="453B50"/>
        </a:lt2>
        <a:accent1>
          <a:srgbClr val="BBE0E3"/>
        </a:accent1>
        <a:accent2>
          <a:srgbClr val="1592BC"/>
        </a:accent2>
        <a:accent3>
          <a:srgbClr val="FFFFFF"/>
        </a:accent3>
        <a:accent4>
          <a:srgbClr val="3A3143"/>
        </a:accent4>
        <a:accent5>
          <a:srgbClr val="DAEDEF"/>
        </a:accent5>
        <a:accent6>
          <a:srgbClr val="1284AA"/>
        </a:accent6>
        <a:hlink>
          <a:srgbClr val="1592B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51970</TotalTime>
  <Words>1360</Words>
  <Application>Microsoft Office PowerPoint</Application>
  <PresentationFormat>Affichage à l'écran (4:3)</PresentationFormat>
  <Paragraphs>317</Paragraphs>
  <Slides>45</Slides>
  <Notes>9</Notes>
  <HiddenSlides>6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6" baseType="lpstr">
      <vt:lpstr>MS PGothic</vt:lpstr>
      <vt:lpstr>MS PGothic</vt:lpstr>
      <vt:lpstr>Arial</vt:lpstr>
      <vt:lpstr>Arial Bold</vt:lpstr>
      <vt:lpstr>Calibri</vt:lpstr>
      <vt:lpstr>Raleway</vt:lpstr>
      <vt:lpstr>Times</vt:lpstr>
      <vt:lpstr>Times New Roman</vt:lpstr>
      <vt:lpstr>Verdana Bold</vt:lpstr>
      <vt:lpstr>Wingdings</vt:lpstr>
      <vt:lpstr>Nouvelle présentation</vt:lpstr>
      <vt:lpstr>Restitutions des données hospitalières   Paris Healthcare Week 2017  Françoise Bourgoin, ATIH </vt:lpstr>
      <vt:lpstr>1. Dispositif d’accès aux données  </vt:lpstr>
      <vt:lpstr>1. Dispositif d’accès aux données   </vt:lpstr>
      <vt:lpstr>Nouveau dispositif - Contexte</vt:lpstr>
      <vt:lpstr>Nouveau dispositif</vt:lpstr>
      <vt:lpstr>Solution ATIH</vt:lpstr>
      <vt:lpstr>Solution CASD</vt:lpstr>
      <vt:lpstr>Accès et utilisation des données</vt:lpstr>
      <vt:lpstr>Données à disposition</vt:lpstr>
      <vt:lpstr>Zoom sur le serveur ATIH</vt:lpstr>
      <vt:lpstr>Grands principes</vt:lpstr>
      <vt:lpstr>Modalités de travail</vt:lpstr>
      <vt:lpstr>Espaces du serveur</vt:lpstr>
      <vt:lpstr>Espace documentation</vt:lpstr>
      <vt:lpstr>Avantages du serveur ATIH</vt:lpstr>
      <vt:lpstr>2. ScanSanté   </vt:lpstr>
      <vt:lpstr>Présentation PowerPoint</vt:lpstr>
      <vt:lpstr>La plateforme ScanSanté</vt:lpstr>
      <vt:lpstr>Niveaux d’interrogation possibles des données restituées</vt:lpstr>
      <vt:lpstr>Niveaux d’interrogation possibles des données restituées</vt:lpstr>
      <vt:lpstr>Fréquence de mises à jour des données</vt:lpstr>
      <vt:lpstr>Accéder à ScanSanté</vt:lpstr>
      <vt:lpstr>Accéder à ScanSanté</vt:lpstr>
      <vt:lpstr>Page d’accueil ScanSanté</vt:lpstr>
      <vt:lpstr>Formulaire d’interrogation des données</vt:lpstr>
      <vt:lpstr>Page de résultats</vt:lpstr>
      <vt:lpstr>Aide à l’utilisation de ScanSanté</vt:lpstr>
      <vt:lpstr>ScanSanté : menu des restitutions</vt:lpstr>
      <vt:lpstr>ScanSanté : menu des restitutions</vt:lpstr>
      <vt:lpstr>ScanSanté : menu des restitutions</vt:lpstr>
      <vt:lpstr>ScanSanté : menu des restitutions</vt:lpstr>
      <vt:lpstr>Un accès dédié GHT</vt:lpstr>
      <vt:lpstr>Une documentation spécifique GHT</vt:lpstr>
      <vt:lpstr>ScanSanté    </vt:lpstr>
      <vt:lpstr>Analyse de l’activité</vt:lpstr>
      <vt:lpstr>Statistiques par groupe, diagnostic, acte…</vt:lpstr>
      <vt:lpstr>Statistiques par groupe, diagnostic, acte…</vt:lpstr>
      <vt:lpstr>Présentation PowerPoint</vt:lpstr>
      <vt:lpstr>Présentation PowerPoint</vt:lpstr>
      <vt:lpstr>Présentation PowerPoint</vt:lpstr>
      <vt:lpstr>ScanSanté    </vt:lpstr>
      <vt:lpstr>Analyse d’activités spécifiques</vt:lpstr>
      <vt:lpstr>Indicateurs de santé périnatale</vt:lpstr>
      <vt:lpstr>Indicateurs de santé périnatale</vt:lpstr>
      <vt:lpstr>Merci de votre attention</vt:lpstr>
    </vt:vector>
  </TitlesOfParts>
  <Company>ATIH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ATIH</dc:creator>
  <cp:lastModifiedBy>Françoise BOURGOIN</cp:lastModifiedBy>
  <cp:revision>890</cp:revision>
  <cp:lastPrinted>2017-05-15T13:10:49Z</cp:lastPrinted>
  <dcterms:created xsi:type="dcterms:W3CDTF">2012-06-08T13:50:10Z</dcterms:created>
  <dcterms:modified xsi:type="dcterms:W3CDTF">2017-05-30T14:22:12Z</dcterms:modified>
</cp:coreProperties>
</file>